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00" d="100"/>
          <a:sy n="100" d="100"/>
        </p:scale>
        <p:origin x="90"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3DFA44D5-3435-4CC5-A285-46FD214648FE}" type="datetimeFigureOut">
              <a:rPr lang="ru-RU"/>
              <a:pPr>
                <a:defRPr/>
              </a:pPr>
              <a:t>26.05.2020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B0E64FD1-5869-4EF1-B169-6559C58AFF2C}" type="slidenum">
              <a:rPr lang="ru-RU" altLang="ru-RU"/>
              <a:pPr/>
              <a:t>‹#›</a:t>
            </a:fld>
            <a:endParaRPr lang="ru-RU" altLang="ru-RU"/>
          </a:p>
        </p:txBody>
      </p:sp>
    </p:spTree>
    <p:extLst>
      <p:ext uri="{BB962C8B-B14F-4D97-AF65-F5344CB8AC3E}">
        <p14:creationId xmlns:p14="http://schemas.microsoft.com/office/powerpoint/2010/main" val="350916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B9DB9C9-FAFD-40A8-8062-D65B94A5BF7A}" type="datetimeFigureOut">
              <a:rPr lang="ru-RU"/>
              <a:pPr>
                <a:defRPr/>
              </a:pPr>
              <a:t>26.05.2020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B00B825-A940-47BD-86AB-A4646AC3AC0B}" type="slidenum">
              <a:rPr lang="ru-RU" altLang="ru-RU"/>
              <a:pPr/>
              <a:t>‹#›</a:t>
            </a:fld>
            <a:endParaRPr lang="ru-RU" altLang="ru-RU"/>
          </a:p>
        </p:txBody>
      </p:sp>
    </p:spTree>
    <p:extLst>
      <p:ext uri="{BB962C8B-B14F-4D97-AF65-F5344CB8AC3E}">
        <p14:creationId xmlns:p14="http://schemas.microsoft.com/office/powerpoint/2010/main" val="310122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075917E-AAF8-4F12-877E-59F77CEFD39C}" type="datetimeFigureOut">
              <a:rPr lang="ru-RU"/>
              <a:pPr>
                <a:defRPr/>
              </a:pPr>
              <a:t>26.05.2020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AA4544B-F945-4FE3-A14B-E11AF3AF18EC}" type="slidenum">
              <a:rPr lang="ru-RU" altLang="ru-RU"/>
              <a:pPr/>
              <a:t>‹#›</a:t>
            </a:fld>
            <a:endParaRPr lang="ru-RU" altLang="ru-RU"/>
          </a:p>
        </p:txBody>
      </p:sp>
    </p:spTree>
    <p:extLst>
      <p:ext uri="{BB962C8B-B14F-4D97-AF65-F5344CB8AC3E}">
        <p14:creationId xmlns:p14="http://schemas.microsoft.com/office/powerpoint/2010/main" val="352480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375140F-CB71-475E-A577-16867E9B438F}" type="datetimeFigureOut">
              <a:rPr lang="ru-RU"/>
              <a:pPr>
                <a:defRPr/>
              </a:pPr>
              <a:t>26.05.2020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B4D601C6-05DD-4FB9-B02A-DEA64DFE1E0B}" type="slidenum">
              <a:rPr lang="ru-RU" altLang="ru-RU"/>
              <a:pPr/>
              <a:t>‹#›</a:t>
            </a:fld>
            <a:endParaRPr lang="ru-RU" altLang="ru-RU"/>
          </a:p>
        </p:txBody>
      </p:sp>
    </p:spTree>
    <p:extLst>
      <p:ext uri="{BB962C8B-B14F-4D97-AF65-F5344CB8AC3E}">
        <p14:creationId xmlns:p14="http://schemas.microsoft.com/office/powerpoint/2010/main" val="397499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31618FE6-76BD-47BD-A4B5-4B570D2F98CC}" type="datetimeFigureOut">
              <a:rPr lang="ru-RU"/>
              <a:pPr>
                <a:defRPr/>
              </a:pPr>
              <a:t>26.05.2020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4EE039A-B50B-4273-A183-2085D97B6697}" type="slidenum">
              <a:rPr lang="ru-RU" altLang="ru-RU"/>
              <a:pPr/>
              <a:t>‹#›</a:t>
            </a:fld>
            <a:endParaRPr lang="ru-RU" altLang="ru-RU"/>
          </a:p>
        </p:txBody>
      </p:sp>
    </p:spTree>
    <p:extLst>
      <p:ext uri="{BB962C8B-B14F-4D97-AF65-F5344CB8AC3E}">
        <p14:creationId xmlns:p14="http://schemas.microsoft.com/office/powerpoint/2010/main" val="334969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E9F7254C-1FCB-4E68-8372-16556E76BB47}" type="datetimeFigureOut">
              <a:rPr lang="ru-RU"/>
              <a:pPr>
                <a:defRPr/>
              </a:pPr>
              <a:t>26.05.2020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5B4DD67F-7FDC-4858-84EA-7933FD781246}" type="slidenum">
              <a:rPr lang="ru-RU" altLang="ru-RU"/>
              <a:pPr/>
              <a:t>‹#›</a:t>
            </a:fld>
            <a:endParaRPr lang="ru-RU" altLang="ru-RU"/>
          </a:p>
        </p:txBody>
      </p:sp>
    </p:spTree>
    <p:extLst>
      <p:ext uri="{BB962C8B-B14F-4D97-AF65-F5344CB8AC3E}">
        <p14:creationId xmlns:p14="http://schemas.microsoft.com/office/powerpoint/2010/main" val="629252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F7A26192-C7F2-41D9-A5BE-086719CF065E}" type="datetimeFigureOut">
              <a:rPr lang="ru-RU"/>
              <a:pPr>
                <a:defRPr/>
              </a:pPr>
              <a:t>26.05.2020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BD03B979-E907-459C-ACBC-B5FD73E70302}" type="slidenum">
              <a:rPr lang="ru-RU" altLang="ru-RU"/>
              <a:pPr/>
              <a:t>‹#›</a:t>
            </a:fld>
            <a:endParaRPr lang="ru-RU" altLang="ru-RU"/>
          </a:p>
        </p:txBody>
      </p:sp>
    </p:spTree>
    <p:extLst>
      <p:ext uri="{BB962C8B-B14F-4D97-AF65-F5344CB8AC3E}">
        <p14:creationId xmlns:p14="http://schemas.microsoft.com/office/powerpoint/2010/main" val="377290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B856F240-F942-48D5-9C3E-976EAA03CD21}" type="datetimeFigureOut">
              <a:rPr lang="ru-RU"/>
              <a:pPr>
                <a:defRPr/>
              </a:pPr>
              <a:t>26.05.2020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6C255244-D354-4F8B-8773-170121535E1F}" type="slidenum">
              <a:rPr lang="ru-RU" altLang="ru-RU"/>
              <a:pPr/>
              <a:t>‹#›</a:t>
            </a:fld>
            <a:endParaRPr lang="ru-RU" altLang="ru-RU"/>
          </a:p>
        </p:txBody>
      </p:sp>
    </p:spTree>
    <p:extLst>
      <p:ext uri="{BB962C8B-B14F-4D97-AF65-F5344CB8AC3E}">
        <p14:creationId xmlns:p14="http://schemas.microsoft.com/office/powerpoint/2010/main" val="392394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65B536E-2DDC-4D45-816F-7E41C923542F}" type="datetimeFigureOut">
              <a:rPr lang="ru-RU"/>
              <a:pPr>
                <a:defRPr/>
              </a:pPr>
              <a:t>26.05.2020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718E315A-0EA5-4A80-A0FF-97EE82DF6E26}" type="slidenum">
              <a:rPr lang="ru-RU" altLang="ru-RU"/>
              <a:pPr/>
              <a:t>‹#›</a:t>
            </a:fld>
            <a:endParaRPr lang="ru-RU" altLang="ru-RU"/>
          </a:p>
        </p:txBody>
      </p:sp>
    </p:spTree>
    <p:extLst>
      <p:ext uri="{BB962C8B-B14F-4D97-AF65-F5344CB8AC3E}">
        <p14:creationId xmlns:p14="http://schemas.microsoft.com/office/powerpoint/2010/main" val="673606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BEBA7F42-1CEE-4B53-8D87-4D6BC6B5A15F}" type="datetimeFigureOut">
              <a:rPr lang="ru-RU"/>
              <a:pPr>
                <a:defRPr/>
              </a:pPr>
              <a:t>26.05.2020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AA5F8D9D-BF59-44E4-9E17-E9F3AFD4FA8F}" type="slidenum">
              <a:rPr lang="ru-RU" altLang="ru-RU"/>
              <a:pPr/>
              <a:t>‹#›</a:t>
            </a:fld>
            <a:endParaRPr lang="ru-RU" altLang="ru-RU"/>
          </a:p>
        </p:txBody>
      </p:sp>
    </p:spTree>
    <p:extLst>
      <p:ext uri="{BB962C8B-B14F-4D97-AF65-F5344CB8AC3E}">
        <p14:creationId xmlns:p14="http://schemas.microsoft.com/office/powerpoint/2010/main" val="220314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66D91DC-55F8-4BE3-B61B-57D9B3552565}" type="datetimeFigureOut">
              <a:rPr lang="ru-RU"/>
              <a:pPr>
                <a:defRPr/>
              </a:pPr>
              <a:t>26.05.2020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2E5B1B7C-4FA0-4EBB-B01E-0D08AFA6B8FC}" type="slidenum">
              <a:rPr lang="ru-RU" altLang="ru-RU"/>
              <a:pPr/>
              <a:t>‹#›</a:t>
            </a:fld>
            <a:endParaRPr lang="ru-RU" altLang="ru-RU"/>
          </a:p>
        </p:txBody>
      </p:sp>
    </p:spTree>
    <p:extLst>
      <p:ext uri="{BB962C8B-B14F-4D97-AF65-F5344CB8AC3E}">
        <p14:creationId xmlns:p14="http://schemas.microsoft.com/office/powerpoint/2010/main" val="272065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CE39999-E629-4478-9DA3-B3B7D549B2A6}" type="datetimeFigureOut">
              <a:rPr lang="ru-RU"/>
              <a:pPr>
                <a:defRPr/>
              </a:pPr>
              <a:t>26.05.2020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57008C9-0043-4456-9705-DBC14FC34BDE}"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ordmagazine.com/fashion/top-ten-best-selling-clothing-fashion-brands-in-the-world/" TargetMode="External"/><Relationship Id="rId7" Type="http://schemas.openxmlformats.org/officeDocument/2006/relationships/hyperlink" Target="https://brandirectory.com/rankings/apparel/table" TargetMode="External"/><Relationship Id="rId2" Type="http://schemas.openxmlformats.org/officeDocument/2006/relationships/hyperlink" Target="https://www.forbes.com/powerful-brands/list/#tab:rank" TargetMode="External"/><Relationship Id="rId1" Type="http://schemas.openxmlformats.org/officeDocument/2006/relationships/slideLayout" Target="../slideLayouts/slideLayout2.xml"/><Relationship Id="rId6" Type="http://schemas.openxmlformats.org/officeDocument/2006/relationships/hyperlink" Target="https://brandirectory.com/rankings/apparel/2018/table" TargetMode="External"/><Relationship Id="rId5" Type="http://schemas.openxmlformats.org/officeDocument/2006/relationships/hyperlink" Target="http://www.ignytebrands.com/what-is-a-brand/" TargetMode="External"/><Relationship Id="rId4" Type="http://schemas.openxmlformats.org/officeDocument/2006/relationships/hyperlink" Target="https://www.brandpedia.ru/brand-613.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8000" b="-5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9327" y="3974754"/>
            <a:ext cx="7024914" cy="2714625"/>
          </a:xfrm>
          <a:solidFill>
            <a:schemeClr val="bg1">
              <a:alpha val="44000"/>
            </a:schemeClr>
          </a:solidFill>
          <a:effectLst>
            <a:glow>
              <a:schemeClr val="accent1"/>
            </a:glow>
            <a:outerShdw dist="50800" dir="5400000" algn="ctr" rotWithShape="0">
              <a:schemeClr val="bg1"/>
            </a:outerShdw>
            <a:reflection stA="0" endPos="60000" dir="5400000" sy="-100000" algn="bl" rotWithShape="0"/>
            <a:softEdge rad="0"/>
          </a:effectLst>
        </p:spPr>
        <p:txBody>
          <a:bodyPr rtlCol="0">
            <a:normAutofit fontScale="90000"/>
          </a:bodyPr>
          <a:lstStyle/>
          <a:p>
            <a:pPr fontAlgn="auto">
              <a:spcAft>
                <a:spcPts val="0"/>
              </a:spcAft>
              <a:defRPr/>
            </a:pP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en-US" dirty="0">
                <a:latin typeface="Cooper Black" panose="0208090404030B020404" pitchFamily="18" charset="0"/>
              </a:rPr>
              <a:t>Largest </a:t>
            </a:r>
            <a:r>
              <a:rPr lang="en-US" dirty="0">
                <a:latin typeface="Cooper Black" panose="0208090404030B020404" pitchFamily="18" charset="0"/>
              </a:rPr>
              <a:t>W</a:t>
            </a:r>
            <a:r>
              <a:rPr lang="en-US" dirty="0" smtClean="0">
                <a:latin typeface="Cooper Black" panose="0208090404030B020404" pitchFamily="18" charset="0"/>
              </a:rPr>
              <a:t>orlds </a:t>
            </a:r>
            <a:r>
              <a:rPr lang="en-US" dirty="0">
                <a:latin typeface="Cooper Black" panose="0208090404030B020404" pitchFamily="18" charset="0"/>
              </a:rPr>
              <a:t>B</a:t>
            </a:r>
            <a:r>
              <a:rPr lang="en-US" dirty="0" smtClean="0">
                <a:latin typeface="Cooper Black" panose="0208090404030B020404" pitchFamily="18" charset="0"/>
              </a:rPr>
              <a:t>rands</a:t>
            </a:r>
            <a:r>
              <a:rPr lang="ru-RU" dirty="0">
                <a:latin typeface="Cooper Black" panose="0208090404030B020404" pitchFamily="18" charset="0"/>
              </a:rPr>
              <a:t/>
            </a:r>
            <a:br>
              <a:rPr lang="ru-RU" dirty="0">
                <a:latin typeface="Cooper Black" panose="0208090404030B020404" pitchFamily="18" charset="0"/>
              </a:rPr>
            </a:br>
            <a:r>
              <a:rPr lang="en-US" sz="3100" dirty="0">
                <a:latin typeface="Baskerville Old Face" panose="02020602080505020303" pitchFamily="18" charset="0"/>
              </a:rPr>
              <a:t>Prepared by Egor Belyaev, 9 </a:t>
            </a:r>
            <a:r>
              <a:rPr lang="ru-RU" sz="3100" dirty="0">
                <a:latin typeface="Bahnschrift Light" panose="020B0502040204020203" pitchFamily="34" charset="0"/>
              </a:rPr>
              <a:t>«</a:t>
            </a:r>
            <a:r>
              <a:rPr lang="en-US" sz="3100" dirty="0">
                <a:latin typeface="Baskerville Old Face" panose="02020602080505020303" pitchFamily="18" charset="0"/>
              </a:rPr>
              <a:t>G</a:t>
            </a:r>
            <a:r>
              <a:rPr lang="ru-RU" sz="3100" dirty="0">
                <a:latin typeface="Bahnschrift Light" panose="020B0502040204020203" pitchFamily="34" charset="0"/>
              </a:rPr>
              <a:t>»</a:t>
            </a:r>
            <a:r>
              <a:rPr lang="en-US" sz="3100" dirty="0">
                <a:latin typeface="Baskerville Old Face" panose="02020602080505020303" pitchFamily="18" charset="0"/>
              </a:rPr>
              <a:t> class.</a:t>
            </a:r>
            <a:br>
              <a:rPr lang="en-US" sz="3100" dirty="0">
                <a:latin typeface="Baskerville Old Face" panose="02020602080505020303" pitchFamily="18" charset="0"/>
              </a:rPr>
            </a:br>
            <a:r>
              <a:rPr lang="en-US" sz="3100" dirty="0">
                <a:latin typeface="Baskerville Old Face" panose="02020602080505020303" pitchFamily="18" charset="0"/>
              </a:rPr>
              <a:t>Teacher: Cagle.V.N.</a:t>
            </a:r>
            <a:br>
              <a:rPr lang="en-US" sz="3100" dirty="0">
                <a:latin typeface="Baskerville Old Face" panose="02020602080505020303" pitchFamily="18" charset="0"/>
              </a:rPr>
            </a:br>
            <a:r>
              <a:rPr lang="en-US" sz="3100" dirty="0">
                <a:latin typeface="Baskerville Old Face" panose="02020602080505020303" pitchFamily="18" charset="0"/>
              </a:rPr>
              <a:t>Gymnasium </a:t>
            </a:r>
            <a:r>
              <a:rPr lang="ru-RU" sz="3100" dirty="0">
                <a:latin typeface="Bahnschrift Light" panose="020B0502040204020203" pitchFamily="34" charset="0"/>
              </a:rPr>
              <a:t>№23</a:t>
            </a: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solidFill>
                  <a:schemeClr val="bg1"/>
                </a:solidFill>
                <a:latin typeface="Berlin Sans FB" panose="020E0602020502020306" pitchFamily="34" charset="0"/>
              </a:rPr>
              <a:t>The </a:t>
            </a:r>
            <a:r>
              <a:rPr lang="en-US" dirty="0">
                <a:solidFill>
                  <a:schemeClr val="bg1"/>
                </a:solidFill>
                <a:latin typeface="Berlin Sans FB" panose="020E0602020502020306" pitchFamily="34" charset="0"/>
              </a:rPr>
              <a:t>M</a:t>
            </a:r>
            <a:r>
              <a:rPr lang="en-US" dirty="0" smtClean="0">
                <a:solidFill>
                  <a:schemeClr val="bg1"/>
                </a:solidFill>
                <a:latin typeface="Berlin Sans FB" panose="020E0602020502020306" pitchFamily="34" charset="0"/>
              </a:rPr>
              <a:t>ost </a:t>
            </a:r>
            <a:r>
              <a:rPr lang="en-US" dirty="0">
                <a:solidFill>
                  <a:schemeClr val="bg1"/>
                </a:solidFill>
                <a:latin typeface="Berlin Sans FB" panose="020E0602020502020306" pitchFamily="34" charset="0"/>
              </a:rPr>
              <a:t>V</a:t>
            </a:r>
            <a:r>
              <a:rPr lang="en-US" dirty="0" smtClean="0">
                <a:solidFill>
                  <a:schemeClr val="bg1"/>
                </a:solidFill>
                <a:latin typeface="Berlin Sans FB" panose="020E0602020502020306" pitchFamily="34" charset="0"/>
              </a:rPr>
              <a:t>aluable </a:t>
            </a:r>
            <a:r>
              <a:rPr lang="en-US" dirty="0">
                <a:solidFill>
                  <a:schemeClr val="bg1"/>
                </a:solidFill>
                <a:latin typeface="Berlin Sans FB" panose="020E0602020502020306" pitchFamily="34" charset="0"/>
              </a:rPr>
              <a:t>C</a:t>
            </a:r>
            <a:r>
              <a:rPr lang="en-US" dirty="0" smtClean="0">
                <a:solidFill>
                  <a:schemeClr val="bg1"/>
                </a:solidFill>
                <a:latin typeface="Berlin Sans FB" panose="020E0602020502020306" pitchFamily="34" charset="0"/>
              </a:rPr>
              <a:t>lothing </a:t>
            </a:r>
            <a:r>
              <a:rPr lang="en-US" dirty="0">
                <a:solidFill>
                  <a:schemeClr val="bg1"/>
                </a:solidFill>
                <a:latin typeface="Berlin Sans FB" panose="020E0602020502020306" pitchFamily="34" charset="0"/>
              </a:rPr>
              <a:t>B</a:t>
            </a:r>
            <a:r>
              <a:rPr lang="en-US" dirty="0" smtClean="0">
                <a:solidFill>
                  <a:schemeClr val="bg1"/>
                </a:solidFill>
                <a:latin typeface="Berlin Sans FB" panose="020E0602020502020306" pitchFamily="34" charset="0"/>
              </a:rPr>
              <a:t>rand </a:t>
            </a:r>
            <a:r>
              <a:rPr lang="en-US" dirty="0" smtClean="0"/>
              <a:t/>
            </a:r>
            <a:br>
              <a:rPr lang="en-US" dirty="0" smtClean="0"/>
            </a:br>
            <a:endParaRPr lang="ru-RU" dirty="0"/>
          </a:p>
        </p:txBody>
      </p:sp>
      <p:sp>
        <p:nvSpPr>
          <p:cNvPr id="3" name="Объект 2"/>
          <p:cNvSpPr>
            <a:spLocks noGrp="1"/>
          </p:cNvSpPr>
          <p:nvPr>
            <p:ph idx="1"/>
          </p:nvPr>
        </p:nvSpPr>
        <p:spPr>
          <a:xfrm>
            <a:off x="571500" y="1536700"/>
            <a:ext cx="10515600" cy="4914900"/>
          </a:xfrm>
        </p:spPr>
        <p:txBody>
          <a:bodyPr/>
          <a:lstStyle/>
          <a:p>
            <a:pPr algn="ctr"/>
            <a:r>
              <a:rPr lang="en-US" sz="3200" b="1" dirty="0">
                <a:solidFill>
                  <a:schemeClr val="bg1"/>
                </a:solidFill>
                <a:latin typeface="Century Gothic" panose="020B0502020202020204" pitchFamily="34" charset="0"/>
              </a:rPr>
              <a:t>World’s most expensive brand is Louis </a:t>
            </a:r>
            <a:r>
              <a:rPr lang="en-US" sz="3200" b="1" dirty="0" smtClean="0">
                <a:solidFill>
                  <a:schemeClr val="bg1"/>
                </a:solidFill>
                <a:latin typeface="Century Gothic" panose="020B0502020202020204" pitchFamily="34" charset="0"/>
              </a:rPr>
              <a:t>Vuitton. The </a:t>
            </a:r>
            <a:r>
              <a:rPr lang="en-US" sz="3200" b="1" dirty="0">
                <a:solidFill>
                  <a:schemeClr val="bg1"/>
                </a:solidFill>
                <a:latin typeface="Century Gothic" panose="020B0502020202020204" pitchFamily="34" charset="0"/>
              </a:rPr>
              <a:t>brand value of this company has reached about $28.1 Billion</a:t>
            </a:r>
            <a:r>
              <a:rPr lang="en-US" sz="3200" b="1" dirty="0" smtClean="0">
                <a:solidFill>
                  <a:schemeClr val="bg1"/>
                </a:solidFill>
                <a:latin typeface="Century Gothic" panose="020B0502020202020204" pitchFamily="34" charset="0"/>
              </a:rPr>
              <a:t>. </a:t>
            </a:r>
            <a:r>
              <a:rPr lang="en-US" sz="3200" b="1" dirty="0">
                <a:solidFill>
                  <a:schemeClr val="bg1"/>
                </a:solidFill>
                <a:latin typeface="Century Gothic" panose="020B0502020202020204" pitchFamily="34" charset="0"/>
              </a:rPr>
              <a:t>Louis Vuitton is very well known for its use of leather, excellent tailoring of trench coats, ready to wear dresses, shoes, accessories, watches, sunglasses, </a:t>
            </a:r>
            <a:r>
              <a:rPr lang="en-US" sz="3200" b="1" dirty="0" smtClean="0">
                <a:solidFill>
                  <a:schemeClr val="bg1"/>
                </a:solidFill>
                <a:latin typeface="Century Gothic" panose="020B0502020202020204" pitchFamily="34" charset="0"/>
              </a:rPr>
              <a:t>jewelry, </a:t>
            </a:r>
            <a:r>
              <a:rPr lang="en-US" sz="3200" b="1" dirty="0">
                <a:solidFill>
                  <a:schemeClr val="bg1"/>
                </a:solidFill>
                <a:latin typeface="Century Gothic" panose="020B0502020202020204" pitchFamily="34" charset="0"/>
              </a:rPr>
              <a:t>books and many other accessories, and deservingly have taken the 1st position in the list</a:t>
            </a:r>
            <a:r>
              <a:rPr lang="en-US" sz="3200" b="1" dirty="0" smtClean="0">
                <a:solidFill>
                  <a:schemeClr val="bg1"/>
                </a:solidFill>
                <a:latin typeface="Century Gothic" panose="020B0502020202020204" pitchFamily="34" charset="0"/>
              </a:rPr>
              <a:t>.</a:t>
            </a:r>
            <a:r>
              <a:rPr lang="ru-RU" sz="3200" b="1" dirty="0" smtClean="0">
                <a:solidFill>
                  <a:schemeClr val="bg1"/>
                </a:solidFill>
                <a:latin typeface="Century Gothic" panose="020B0502020202020204" pitchFamily="34" charset="0"/>
              </a:rPr>
              <a:t> </a:t>
            </a:r>
            <a:r>
              <a:rPr lang="en-US" sz="3200" b="1" dirty="0" smtClean="0">
                <a:solidFill>
                  <a:schemeClr val="bg1"/>
                </a:solidFill>
                <a:latin typeface="Century Gothic" panose="020B0502020202020204" pitchFamily="34" charset="0"/>
              </a:rPr>
              <a:t>Bags </a:t>
            </a:r>
            <a:r>
              <a:rPr lang="en-US" sz="3200" b="1" dirty="0">
                <a:solidFill>
                  <a:schemeClr val="bg1"/>
                </a:solidFill>
                <a:latin typeface="Century Gothic" panose="020B0502020202020204" pitchFamily="34" charset="0"/>
              </a:rPr>
              <a:t>of this brand can cost 10,000 euros and this is far from the most expensive </a:t>
            </a:r>
            <a:r>
              <a:rPr lang="en-US" sz="3200" b="1" dirty="0" smtClean="0">
                <a:solidFill>
                  <a:schemeClr val="bg1"/>
                </a:solidFill>
                <a:latin typeface="Century Gothic" panose="020B0502020202020204" pitchFamily="34" charset="0"/>
              </a:rPr>
              <a:t>exemplar.</a:t>
            </a:r>
            <a:r>
              <a:rPr lang="ru-RU" sz="3200" b="1" dirty="0" smtClean="0">
                <a:solidFill>
                  <a:schemeClr val="bg1"/>
                </a:solidFill>
                <a:latin typeface="Century Gothic" panose="020B0502020202020204" pitchFamily="34" charset="0"/>
              </a:rPr>
              <a:t> </a:t>
            </a:r>
            <a:r>
              <a:rPr lang="en-US" sz="3200" b="1" dirty="0" smtClean="0">
                <a:solidFill>
                  <a:schemeClr val="bg1"/>
                </a:solidFill>
                <a:latin typeface="Century Gothic" panose="020B0502020202020204" pitchFamily="34" charset="0"/>
              </a:rPr>
              <a:t>L</a:t>
            </a:r>
            <a:r>
              <a:rPr lang="en-US" sz="3200" b="1" dirty="0">
                <a:solidFill>
                  <a:schemeClr val="bg1"/>
                </a:solidFill>
                <a:latin typeface="Century Gothic" panose="020B0502020202020204" pitchFamily="34" charset="0"/>
              </a:rPr>
              <a:t>V</a:t>
            </a:r>
            <a:r>
              <a:rPr lang="en-US" sz="3200" b="1" dirty="0" smtClean="0">
                <a:solidFill>
                  <a:schemeClr val="bg1"/>
                </a:solidFill>
                <a:latin typeface="Century Gothic" panose="020B0502020202020204" pitchFamily="34" charset="0"/>
              </a:rPr>
              <a:t> </a:t>
            </a:r>
            <a:r>
              <a:rPr lang="en-US" sz="3200" b="1" dirty="0">
                <a:solidFill>
                  <a:schemeClr val="bg1"/>
                </a:solidFill>
                <a:latin typeface="Century Gothic" panose="020B0502020202020204" pitchFamily="34" charset="0"/>
              </a:rPr>
              <a:t>skin is known all over the world and immediately catches your eye</a:t>
            </a:r>
          </a:p>
          <a:p>
            <a:endParaRPr lang="ru-RU" sz="3200" dirty="0">
              <a:solidFill>
                <a:schemeClr val="tx1">
                  <a:lumMod val="95000"/>
                  <a:lumOff val="5000"/>
                </a:schemeClr>
              </a:solidFill>
            </a:endParaRPr>
          </a:p>
        </p:txBody>
      </p:sp>
    </p:spTree>
    <p:extLst>
      <p:ext uri="{BB962C8B-B14F-4D97-AF65-F5344CB8AC3E}">
        <p14:creationId xmlns:p14="http://schemas.microsoft.com/office/powerpoint/2010/main" val="22983186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latin typeface="Berlin Sans FB Demi" panose="020E0802020502020306" pitchFamily="34" charset="0"/>
              </a:rPr>
              <a:t>The </a:t>
            </a:r>
            <a:r>
              <a:rPr lang="en-US" b="1" dirty="0" smtClean="0">
                <a:latin typeface="Berlin Sans FB Demi" panose="020E0802020502020306" pitchFamily="34" charset="0"/>
              </a:rPr>
              <a:t>Influence </a:t>
            </a:r>
            <a:r>
              <a:rPr lang="en-US" b="1" dirty="0" smtClean="0">
                <a:latin typeface="Berlin Sans FB Demi" panose="020E0802020502020306" pitchFamily="34" charset="0"/>
              </a:rPr>
              <a:t>O</a:t>
            </a:r>
            <a:r>
              <a:rPr lang="en-US" b="1" dirty="0" smtClean="0">
                <a:latin typeface="Berlin Sans FB Demi" panose="020E0802020502020306" pitchFamily="34" charset="0"/>
              </a:rPr>
              <a:t>f </a:t>
            </a:r>
            <a:r>
              <a:rPr lang="en-US" b="1" dirty="0">
                <a:latin typeface="Berlin Sans FB Demi" panose="020E0802020502020306" pitchFamily="34" charset="0"/>
              </a:rPr>
              <a:t>B</a:t>
            </a:r>
            <a:r>
              <a:rPr lang="en-US" b="1" dirty="0" smtClean="0">
                <a:latin typeface="Berlin Sans FB Demi" panose="020E0802020502020306" pitchFamily="34" charset="0"/>
              </a:rPr>
              <a:t>rands </a:t>
            </a:r>
            <a:r>
              <a:rPr lang="en-US" b="1" dirty="0">
                <a:latin typeface="Berlin Sans FB Demi" panose="020E0802020502020306" pitchFamily="34" charset="0"/>
              </a:rPr>
              <a:t>O</a:t>
            </a:r>
            <a:r>
              <a:rPr lang="en-US" b="1" dirty="0" smtClean="0">
                <a:latin typeface="Berlin Sans FB Demi" panose="020E0802020502020306" pitchFamily="34" charset="0"/>
              </a:rPr>
              <a:t>n </a:t>
            </a:r>
            <a:r>
              <a:rPr lang="en-US" b="1" dirty="0">
                <a:latin typeface="Berlin Sans FB Demi" panose="020E0802020502020306" pitchFamily="34" charset="0"/>
              </a:rPr>
              <a:t>O</a:t>
            </a:r>
            <a:r>
              <a:rPr lang="en-US" b="1" dirty="0" smtClean="0">
                <a:latin typeface="Berlin Sans FB Demi" panose="020E0802020502020306" pitchFamily="34" charset="0"/>
              </a:rPr>
              <a:t>ur </a:t>
            </a:r>
            <a:r>
              <a:rPr lang="en-US" b="1" dirty="0" smtClean="0">
                <a:latin typeface="Berlin Sans FB Demi" panose="020E0802020502020306" pitchFamily="34" charset="0"/>
              </a:rPr>
              <a:t>L</a:t>
            </a:r>
            <a:r>
              <a:rPr lang="en-US" b="1" dirty="0" smtClean="0">
                <a:latin typeface="Berlin Sans FB Demi" panose="020E0802020502020306" pitchFamily="34" charset="0"/>
              </a:rPr>
              <a:t>ife</a:t>
            </a:r>
            <a:endParaRPr lang="ru-RU" b="1" dirty="0"/>
          </a:p>
        </p:txBody>
      </p:sp>
      <p:sp>
        <p:nvSpPr>
          <p:cNvPr id="3" name="Объект 2"/>
          <p:cNvSpPr>
            <a:spLocks noGrp="1"/>
          </p:cNvSpPr>
          <p:nvPr>
            <p:ph idx="1"/>
          </p:nvPr>
        </p:nvSpPr>
        <p:spPr>
          <a:xfrm>
            <a:off x="838200" y="1838325"/>
            <a:ext cx="10515600" cy="4351338"/>
          </a:xfrm>
        </p:spPr>
        <p:txBody>
          <a:bodyPr/>
          <a:lstStyle/>
          <a:p>
            <a:r>
              <a:rPr lang="en-US" sz="3600" dirty="0" smtClean="0">
                <a:latin typeface="Century Gothic" panose="020B0502020202020204" pitchFamily="34" charset="0"/>
              </a:rPr>
              <a:t>Affects on preference of consumers.</a:t>
            </a:r>
          </a:p>
          <a:p>
            <a:r>
              <a:rPr lang="en-US" sz="3600" dirty="0" smtClean="0">
                <a:latin typeface="Century Gothic" panose="020B0502020202020204" pitchFamily="34" charset="0"/>
              </a:rPr>
              <a:t>Choose the way of the innovation.</a:t>
            </a:r>
          </a:p>
          <a:p>
            <a:r>
              <a:rPr lang="en-US" sz="3600" dirty="0" smtClean="0">
                <a:latin typeface="Century Gothic" panose="020B0502020202020204" pitchFamily="34" charset="0"/>
              </a:rPr>
              <a:t>The largest international companies have a lot of impact on  development of economy.</a:t>
            </a:r>
          </a:p>
          <a:p>
            <a:r>
              <a:rPr lang="en-US" sz="3600" dirty="0" smtClean="0">
                <a:latin typeface="Century Gothic" panose="020B0502020202020204" pitchFamily="34" charset="0"/>
              </a:rPr>
              <a:t>Marketing of companies often affect on people’s minds and impose stereotypes.</a:t>
            </a:r>
          </a:p>
          <a:p>
            <a:endParaRPr lang="en-US" dirty="0" smtClean="0"/>
          </a:p>
          <a:p>
            <a:endParaRPr lang="ru-RU" dirty="0"/>
          </a:p>
        </p:txBody>
      </p:sp>
    </p:spTree>
    <p:extLst>
      <p:ext uri="{BB962C8B-B14F-4D97-AF65-F5344CB8AC3E}">
        <p14:creationId xmlns:p14="http://schemas.microsoft.com/office/powerpoint/2010/main" val="390030275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latin typeface="Berlin Sans FB Demi" panose="020E0802020502020306" pitchFamily="34" charset="0"/>
              </a:rPr>
              <a:t>Conclusion </a:t>
            </a:r>
            <a:endParaRPr lang="ru-RU" b="1" dirty="0"/>
          </a:p>
        </p:txBody>
      </p:sp>
      <p:sp>
        <p:nvSpPr>
          <p:cNvPr id="3" name="Объект 2"/>
          <p:cNvSpPr>
            <a:spLocks noGrp="1"/>
          </p:cNvSpPr>
          <p:nvPr>
            <p:ph idx="1"/>
          </p:nvPr>
        </p:nvSpPr>
        <p:spPr/>
        <p:txBody>
          <a:bodyPr/>
          <a:lstStyle/>
          <a:p>
            <a:pPr algn="ctr"/>
            <a:r>
              <a:rPr lang="en-US" sz="4000" dirty="0" smtClean="0">
                <a:latin typeface="Century Gothic" panose="020B0502020202020204" pitchFamily="34" charset="0"/>
              </a:rPr>
              <a:t>In this project I tried to gather the information about history and value of the most influential brands.</a:t>
            </a:r>
          </a:p>
          <a:p>
            <a:pPr algn="ctr"/>
            <a:r>
              <a:rPr lang="en-US" sz="4000" dirty="0" smtClean="0">
                <a:latin typeface="Century Gothic" panose="020B0502020202020204" pitchFamily="34" charset="0"/>
              </a:rPr>
              <a:t> </a:t>
            </a:r>
            <a:r>
              <a:rPr lang="en-US" sz="4000" dirty="0">
                <a:latin typeface="Century Gothic" panose="020B0502020202020204" pitchFamily="34" charset="0"/>
              </a:rPr>
              <a:t>All brands and companies play a significant role in our culture and have a great impact on international relations.</a:t>
            </a:r>
            <a:endParaRPr lang="ru-RU" sz="4000" dirty="0">
              <a:latin typeface="Century Gothic" panose="020B0502020202020204" pitchFamily="34" charset="0"/>
            </a:endParaRPr>
          </a:p>
          <a:p>
            <a:endParaRPr lang="ru-RU" sz="4000" dirty="0"/>
          </a:p>
        </p:txBody>
      </p:sp>
    </p:spTree>
    <p:extLst>
      <p:ext uri="{BB962C8B-B14F-4D97-AF65-F5344CB8AC3E}">
        <p14:creationId xmlns:p14="http://schemas.microsoft.com/office/powerpoint/2010/main" val="93060225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2286000" lvl="5" indent="0">
              <a:buNone/>
            </a:pPr>
            <a:r>
              <a:rPr lang="en-US" sz="5400" dirty="0" smtClean="0">
                <a:solidFill>
                  <a:schemeClr val="bg1"/>
                </a:solidFill>
              </a:rPr>
              <a:t>Thanks for your attention </a:t>
            </a:r>
            <a:endParaRPr lang="ru-RU" sz="5400" dirty="0">
              <a:solidFill>
                <a:schemeClr val="bg1"/>
              </a:solidFill>
            </a:endParaRPr>
          </a:p>
        </p:txBody>
      </p:sp>
    </p:spTree>
    <p:extLst>
      <p:ext uri="{BB962C8B-B14F-4D97-AF65-F5344CB8AC3E}">
        <p14:creationId xmlns:p14="http://schemas.microsoft.com/office/powerpoint/2010/main" val="569526339"/>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Source:</a:t>
            </a:r>
            <a:endParaRPr lang="ru-RU" dirty="0"/>
          </a:p>
        </p:txBody>
      </p:sp>
      <p:sp>
        <p:nvSpPr>
          <p:cNvPr id="3" name="Объект 2"/>
          <p:cNvSpPr>
            <a:spLocks noGrp="1"/>
          </p:cNvSpPr>
          <p:nvPr>
            <p:ph idx="1"/>
          </p:nvPr>
        </p:nvSpPr>
        <p:spPr/>
        <p:txBody>
          <a:bodyPr/>
          <a:lstStyle/>
          <a:p>
            <a:r>
              <a:rPr lang="en-US" dirty="0">
                <a:hlinkClick r:id="rId2"/>
              </a:rPr>
              <a:t>https://www.forbes.com/powerful-brands/list/#</a:t>
            </a:r>
            <a:r>
              <a:rPr lang="en-US" dirty="0" smtClean="0">
                <a:hlinkClick r:id="rId2"/>
              </a:rPr>
              <a:t>tab:rank</a:t>
            </a:r>
            <a:endParaRPr lang="en-US" dirty="0" smtClean="0"/>
          </a:p>
          <a:p>
            <a:r>
              <a:rPr lang="en-US" dirty="0">
                <a:hlinkClick r:id="rId3"/>
              </a:rPr>
              <a:t>https://cordmagazine.com/fashion/top-ten-best-selling-clothing-fashion-brands-in-the-world</a:t>
            </a:r>
            <a:r>
              <a:rPr lang="en-US" dirty="0" smtClean="0">
                <a:hlinkClick r:id="rId3"/>
              </a:rPr>
              <a:t>/</a:t>
            </a:r>
            <a:endParaRPr lang="en-US" dirty="0" smtClean="0"/>
          </a:p>
          <a:p>
            <a:r>
              <a:rPr lang="en-US" dirty="0">
                <a:hlinkClick r:id="rId4"/>
              </a:rPr>
              <a:t>https://</a:t>
            </a:r>
            <a:r>
              <a:rPr lang="en-US" dirty="0" smtClean="0">
                <a:hlinkClick r:id="rId4"/>
              </a:rPr>
              <a:t>www.brandpedia.ru/brand-613.html</a:t>
            </a:r>
            <a:endParaRPr lang="en-US" dirty="0" smtClean="0"/>
          </a:p>
          <a:p>
            <a:r>
              <a:rPr lang="en-US" dirty="0">
                <a:hlinkClick r:id="rId5"/>
              </a:rPr>
              <a:t>http://www.ignytebrands.com/what-is-a-brand</a:t>
            </a:r>
            <a:r>
              <a:rPr lang="en-US" dirty="0" smtClean="0">
                <a:hlinkClick r:id="rId5"/>
              </a:rPr>
              <a:t>/</a:t>
            </a:r>
            <a:endParaRPr lang="en-US" dirty="0" smtClean="0"/>
          </a:p>
          <a:p>
            <a:r>
              <a:rPr lang="en-US" dirty="0">
                <a:hlinkClick r:id="rId6"/>
              </a:rPr>
              <a:t>https://</a:t>
            </a:r>
            <a:r>
              <a:rPr lang="en-US" dirty="0" smtClean="0">
                <a:hlinkClick r:id="rId6"/>
              </a:rPr>
              <a:t>brandirectory.com/rankings/apparel/2018/table</a:t>
            </a:r>
            <a:endParaRPr lang="en-US" dirty="0" smtClean="0"/>
          </a:p>
          <a:p>
            <a:r>
              <a:rPr lang="en-US" dirty="0" smtClean="0">
                <a:hlinkClick r:id="rId7"/>
              </a:rPr>
              <a:t>https</a:t>
            </a:r>
            <a:r>
              <a:rPr lang="en-US" dirty="0">
                <a:hlinkClick r:id="rId7"/>
              </a:rPr>
              <a:t>://brandirectory.com/rankings/apparel/table</a:t>
            </a:r>
            <a:endParaRPr lang="ru-RU" dirty="0"/>
          </a:p>
        </p:txBody>
      </p:sp>
    </p:spTree>
    <p:extLst>
      <p:ext uri="{BB962C8B-B14F-4D97-AF65-F5344CB8AC3E}">
        <p14:creationId xmlns:p14="http://schemas.microsoft.com/office/powerpoint/2010/main" val="2756396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Объект 2"/>
          <p:cNvSpPr>
            <a:spLocks noGrp="1" noChangeArrowheads="1"/>
          </p:cNvSpPr>
          <p:nvPr>
            <p:ph idx="1"/>
          </p:nvPr>
        </p:nvSpPr>
        <p:spPr>
          <a:xfrm>
            <a:off x="678542" y="2082573"/>
            <a:ext cx="10515600" cy="4351338"/>
          </a:xfrm>
        </p:spPr>
        <p:txBody>
          <a:bodyPr/>
          <a:lstStyle/>
          <a:p>
            <a:pPr marL="0" indent="0" algn="ctr">
              <a:buNone/>
            </a:pPr>
            <a:r>
              <a:rPr lang="en-US" altLang="ru-RU" sz="4400" dirty="0" smtClean="0">
                <a:solidFill>
                  <a:schemeClr val="bg1"/>
                </a:solidFill>
                <a:latin typeface="Broadway" panose="04040905080B02020502" pitchFamily="82" charset="0"/>
              </a:rPr>
              <a:t>To show the most popular and significant brands in the world. To tell about their history and value.</a:t>
            </a:r>
            <a:endParaRPr lang="ru-RU" altLang="ru-RU" sz="4400" dirty="0" smtClean="0">
              <a:solidFill>
                <a:schemeClr val="bg1"/>
              </a:solidFill>
            </a:endParaRP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Berlin Sans FB" panose="020E0602020502020306" pitchFamily="34" charset="0"/>
              </a:rPr>
              <a:t>What </a:t>
            </a:r>
            <a:r>
              <a:rPr lang="en-US" dirty="0" smtClean="0">
                <a:latin typeface="Berlin Sans FB" panose="020E0602020502020306" pitchFamily="34" charset="0"/>
              </a:rPr>
              <a:t>Is </a:t>
            </a:r>
            <a:r>
              <a:rPr lang="en-US" dirty="0">
                <a:latin typeface="Berlin Sans FB" panose="020E0602020502020306" pitchFamily="34" charset="0"/>
              </a:rPr>
              <a:t>T</a:t>
            </a:r>
            <a:r>
              <a:rPr lang="en-US" dirty="0" smtClean="0">
                <a:latin typeface="Berlin Sans FB" panose="020E0602020502020306" pitchFamily="34" charset="0"/>
              </a:rPr>
              <a:t>he </a:t>
            </a:r>
            <a:r>
              <a:rPr lang="en-US" dirty="0">
                <a:latin typeface="Berlin Sans FB" panose="020E0602020502020306" pitchFamily="34" charset="0"/>
              </a:rPr>
              <a:t>B</a:t>
            </a:r>
            <a:r>
              <a:rPr lang="en-US" dirty="0" smtClean="0">
                <a:latin typeface="Berlin Sans FB" panose="020E0602020502020306" pitchFamily="34" charset="0"/>
              </a:rPr>
              <a:t>rand </a:t>
            </a:r>
            <a:r>
              <a:rPr lang="en-US" dirty="0" smtClean="0">
                <a:latin typeface="Berlin Sans FB" panose="020E0602020502020306" pitchFamily="34" charset="0"/>
              </a:rPr>
              <a:t>?</a:t>
            </a:r>
            <a:endParaRPr lang="ru-RU" dirty="0"/>
          </a:p>
        </p:txBody>
      </p:sp>
      <p:sp>
        <p:nvSpPr>
          <p:cNvPr id="3" name="Объект 2"/>
          <p:cNvSpPr>
            <a:spLocks noGrp="1"/>
          </p:cNvSpPr>
          <p:nvPr>
            <p:ph idx="1"/>
          </p:nvPr>
        </p:nvSpPr>
        <p:spPr>
          <a:xfrm>
            <a:off x="838200" y="1825625"/>
            <a:ext cx="10769600" cy="4351338"/>
          </a:xfrm>
          <a:noFill/>
        </p:spPr>
        <p:txBody>
          <a:bodyPr/>
          <a:lstStyle/>
          <a:p>
            <a:pPr algn="ctr"/>
            <a:r>
              <a:rPr lang="en-US" dirty="0">
                <a:latin typeface="Century Gothic" panose="020B0502020202020204" pitchFamily="34" charset="0"/>
              </a:rPr>
              <a:t>A brand is the way a company, organization, or individual is perceived by those who experience it. More than simply a name, term, design, or symbol, a brand is the recognizable feeling a product or business evokes.</a:t>
            </a:r>
          </a:p>
          <a:p>
            <a:pPr algn="ctr"/>
            <a:r>
              <a:rPr lang="en-US" dirty="0">
                <a:latin typeface="Century Gothic" panose="020B0502020202020204" pitchFamily="34" charset="0"/>
              </a:rPr>
              <a:t>Brands, then, live in the mind. They live in the minds of everyone who experiences them: employees, investors, the media, and, perhaps most importantly, customers.</a:t>
            </a:r>
          </a:p>
          <a:p>
            <a:pPr algn="ctr"/>
            <a:r>
              <a:rPr lang="en-US" dirty="0">
                <a:latin typeface="Century Gothic" panose="020B0502020202020204" pitchFamily="34" charset="0"/>
              </a:rPr>
              <a:t>Simply put, brands are perceptions</a:t>
            </a:r>
            <a:r>
              <a:rPr lang="en-US" dirty="0" smtClean="0">
                <a:latin typeface="Century Gothic" panose="020B0502020202020204" pitchFamily="34" charset="0"/>
              </a:rPr>
              <a:t>.</a:t>
            </a:r>
            <a:endParaRPr lang="en-US" dirty="0">
              <a:latin typeface="Century Gothic" panose="020B0502020202020204" pitchFamily="34" charset="0"/>
            </a:endParaRPr>
          </a:p>
          <a:p>
            <a:endParaRPr lang="ru-RU" dirty="0">
              <a:latin typeface="Century Gothic" panose="020B0502020202020204" pitchFamily="34" charset="0"/>
            </a:endParaRPr>
          </a:p>
        </p:txBody>
      </p:sp>
    </p:spTree>
    <p:extLst>
      <p:ext uri="{BB962C8B-B14F-4D97-AF65-F5344CB8AC3E}">
        <p14:creationId xmlns:p14="http://schemas.microsoft.com/office/powerpoint/2010/main" val="2838014196"/>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5568" y="0"/>
            <a:ext cx="10515600" cy="1325563"/>
          </a:xfrm>
        </p:spPr>
        <p:txBody>
          <a:bodyPr/>
          <a:lstStyle/>
          <a:p>
            <a:pPr algn="ctr"/>
            <a:r>
              <a:rPr lang="en-US" dirty="0" smtClean="0">
                <a:solidFill>
                  <a:schemeClr val="tx1">
                    <a:lumMod val="95000"/>
                    <a:lumOff val="5000"/>
                  </a:schemeClr>
                </a:solidFill>
              </a:rPr>
              <a:t>The </a:t>
            </a:r>
            <a:r>
              <a:rPr lang="en-US" dirty="0" smtClean="0">
                <a:solidFill>
                  <a:schemeClr val="tx1">
                    <a:lumMod val="95000"/>
                    <a:lumOff val="5000"/>
                  </a:schemeClr>
                </a:solidFill>
              </a:rPr>
              <a:t>Importance </a:t>
            </a:r>
            <a:r>
              <a:rPr lang="en-US" dirty="0">
                <a:solidFill>
                  <a:schemeClr val="tx1">
                    <a:lumMod val="95000"/>
                    <a:lumOff val="5000"/>
                  </a:schemeClr>
                </a:solidFill>
              </a:rPr>
              <a:t>O</a:t>
            </a:r>
            <a:r>
              <a:rPr lang="en-US" dirty="0" smtClean="0">
                <a:solidFill>
                  <a:schemeClr val="tx1">
                    <a:lumMod val="95000"/>
                    <a:lumOff val="5000"/>
                  </a:schemeClr>
                </a:solidFill>
              </a:rPr>
              <a:t>f </a:t>
            </a:r>
            <a:r>
              <a:rPr lang="en-US" dirty="0" smtClean="0">
                <a:solidFill>
                  <a:schemeClr val="tx1">
                    <a:lumMod val="95000"/>
                    <a:lumOff val="5000"/>
                  </a:schemeClr>
                </a:solidFill>
              </a:rPr>
              <a:t>B</a:t>
            </a:r>
            <a:r>
              <a:rPr lang="en-US" dirty="0" smtClean="0">
                <a:solidFill>
                  <a:schemeClr val="tx1">
                    <a:lumMod val="95000"/>
                    <a:lumOff val="5000"/>
                  </a:schemeClr>
                </a:solidFill>
              </a:rPr>
              <a:t>rands</a:t>
            </a:r>
            <a:endParaRPr lang="ru-RU" dirty="0">
              <a:solidFill>
                <a:schemeClr val="tx1">
                  <a:lumMod val="95000"/>
                  <a:lumOff val="5000"/>
                </a:schemeClr>
              </a:solidFill>
            </a:endParaRPr>
          </a:p>
        </p:txBody>
      </p:sp>
      <p:sp>
        <p:nvSpPr>
          <p:cNvPr id="3" name="Объект 2"/>
          <p:cNvSpPr>
            <a:spLocks noGrp="1"/>
          </p:cNvSpPr>
          <p:nvPr>
            <p:ph idx="1"/>
          </p:nvPr>
        </p:nvSpPr>
        <p:spPr>
          <a:xfrm>
            <a:off x="838200" y="1825624"/>
            <a:ext cx="10515600" cy="4918075"/>
          </a:xfrm>
        </p:spPr>
        <p:txBody>
          <a:bodyPr/>
          <a:lstStyle/>
          <a:p>
            <a:pPr algn="ctr"/>
            <a:r>
              <a:rPr lang="en-US" sz="3600" dirty="0" smtClean="0">
                <a:latin typeface="Century Gothic" panose="020B0502020202020204" pitchFamily="34" charset="0"/>
              </a:rPr>
              <a:t>Every day we can see million of brands. They are everywhere, but sometimes we don’t pay attention to it. Everything that surrounds us has it’s own brand.  When I say everything, I mean absolutely everything. For example, can  anyone name at least one thing in their  room that doesn’t have a brand?-I can’t.  That’s why we need to learn more about brands, because its an integral part of our life.  </a:t>
            </a:r>
          </a:p>
        </p:txBody>
      </p:sp>
    </p:spTree>
    <p:extLst>
      <p:ext uri="{BB962C8B-B14F-4D97-AF65-F5344CB8AC3E}">
        <p14:creationId xmlns:p14="http://schemas.microsoft.com/office/powerpoint/2010/main" val="23877934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Some </a:t>
            </a:r>
            <a:r>
              <a:rPr lang="en-US" dirty="0" smtClean="0"/>
              <a:t>Surprising </a:t>
            </a:r>
            <a:r>
              <a:rPr lang="en-US" dirty="0"/>
              <a:t>F</a:t>
            </a:r>
            <a:r>
              <a:rPr lang="en-US" dirty="0" smtClean="0"/>
              <a:t>acts </a:t>
            </a:r>
            <a:r>
              <a:rPr lang="en-US" dirty="0"/>
              <a:t>A</a:t>
            </a:r>
            <a:r>
              <a:rPr lang="en-US" dirty="0" smtClean="0"/>
              <a:t>bout </a:t>
            </a:r>
            <a:r>
              <a:rPr lang="en-US" dirty="0" smtClean="0"/>
              <a:t>World’s </a:t>
            </a:r>
            <a:r>
              <a:rPr lang="en-US" dirty="0" smtClean="0"/>
              <a:t>Brands</a:t>
            </a:r>
            <a:endParaRPr lang="ru-RU" dirty="0"/>
          </a:p>
        </p:txBody>
      </p:sp>
      <p:sp>
        <p:nvSpPr>
          <p:cNvPr id="4" name="Объект 3"/>
          <p:cNvSpPr>
            <a:spLocks noGrp="1"/>
          </p:cNvSpPr>
          <p:nvPr>
            <p:ph idx="1"/>
          </p:nvPr>
        </p:nvSpPr>
        <p:spPr/>
        <p:txBody>
          <a:bodyPr/>
          <a:lstStyle/>
          <a:p>
            <a:pPr marL="0" indent="0">
              <a:buNone/>
            </a:pPr>
            <a:r>
              <a:rPr lang="en-US" dirty="0" smtClean="0"/>
              <a:t>x</a:t>
            </a:r>
            <a:endParaRPr lang="ru-RU" dirty="0"/>
          </a:p>
        </p:txBody>
      </p:sp>
      <p:pic>
        <p:nvPicPr>
          <p:cNvPr id="6" name="Рисунок 5"/>
          <p:cNvPicPr>
            <a:picLocks noChangeAspect="1"/>
          </p:cNvPicPr>
          <p:nvPr/>
        </p:nvPicPr>
        <p:blipFill>
          <a:blip r:embed="rId3"/>
          <a:stretch>
            <a:fillRect/>
          </a:stretch>
        </p:blipFill>
        <p:spPr>
          <a:xfrm>
            <a:off x="838200" y="1789073"/>
            <a:ext cx="6267450" cy="1400175"/>
          </a:xfrm>
          <a:prstGeom prst="rect">
            <a:avLst/>
          </a:prstGeom>
        </p:spPr>
      </p:pic>
      <p:pic>
        <p:nvPicPr>
          <p:cNvPr id="7" name="Рисунок 6"/>
          <p:cNvPicPr>
            <a:picLocks noChangeAspect="1"/>
          </p:cNvPicPr>
          <p:nvPr/>
        </p:nvPicPr>
        <p:blipFill>
          <a:blip r:embed="rId4"/>
          <a:stretch>
            <a:fillRect/>
          </a:stretch>
        </p:blipFill>
        <p:spPr>
          <a:xfrm>
            <a:off x="838201" y="3225800"/>
            <a:ext cx="6267450" cy="1524000"/>
          </a:xfrm>
          <a:prstGeom prst="rect">
            <a:avLst/>
          </a:prstGeom>
        </p:spPr>
      </p:pic>
      <p:pic>
        <p:nvPicPr>
          <p:cNvPr id="8" name="Рисунок 7"/>
          <p:cNvPicPr>
            <a:picLocks noChangeAspect="1"/>
          </p:cNvPicPr>
          <p:nvPr/>
        </p:nvPicPr>
        <p:blipFill>
          <a:blip r:embed="rId5"/>
          <a:stretch>
            <a:fillRect/>
          </a:stretch>
        </p:blipFill>
        <p:spPr>
          <a:xfrm>
            <a:off x="838200" y="4799209"/>
            <a:ext cx="6267450" cy="1257300"/>
          </a:xfrm>
          <a:prstGeom prst="rect">
            <a:avLst/>
          </a:prstGeom>
        </p:spPr>
      </p:pic>
      <p:pic>
        <p:nvPicPr>
          <p:cNvPr id="10" name="Рисунок 9"/>
          <p:cNvPicPr>
            <a:picLocks noChangeAspect="1"/>
          </p:cNvPicPr>
          <p:nvPr/>
        </p:nvPicPr>
        <p:blipFill>
          <a:blip r:embed="rId6"/>
          <a:stretch>
            <a:fillRect/>
          </a:stretch>
        </p:blipFill>
        <p:spPr>
          <a:xfrm>
            <a:off x="7288227" y="1303274"/>
            <a:ext cx="1400175" cy="1571625"/>
          </a:xfrm>
          <a:prstGeom prst="rect">
            <a:avLst/>
          </a:prstGeom>
        </p:spPr>
      </p:pic>
      <p:pic>
        <p:nvPicPr>
          <p:cNvPr id="13" name="Рисунок 12"/>
          <p:cNvPicPr>
            <a:picLocks noChangeAspect="1"/>
          </p:cNvPicPr>
          <p:nvPr/>
        </p:nvPicPr>
        <p:blipFill>
          <a:blip r:embed="rId7"/>
          <a:stretch>
            <a:fillRect/>
          </a:stretch>
        </p:blipFill>
        <p:spPr>
          <a:xfrm>
            <a:off x="7288228" y="3189247"/>
            <a:ext cx="1432124" cy="1447775"/>
          </a:xfrm>
          <a:prstGeom prst="rect">
            <a:avLst/>
          </a:prstGeom>
        </p:spPr>
      </p:pic>
      <p:pic>
        <p:nvPicPr>
          <p:cNvPr id="14" name="Рисунок 13"/>
          <p:cNvPicPr>
            <a:picLocks noChangeAspect="1"/>
          </p:cNvPicPr>
          <p:nvPr/>
        </p:nvPicPr>
        <p:blipFill>
          <a:blip r:embed="rId8"/>
          <a:stretch>
            <a:fillRect/>
          </a:stretch>
        </p:blipFill>
        <p:spPr>
          <a:xfrm>
            <a:off x="8723342" y="1303274"/>
            <a:ext cx="1676400" cy="1571625"/>
          </a:xfrm>
          <a:prstGeom prst="rect">
            <a:avLst/>
          </a:prstGeom>
        </p:spPr>
      </p:pic>
      <p:pic>
        <p:nvPicPr>
          <p:cNvPr id="15" name="Рисунок 14"/>
          <p:cNvPicPr>
            <a:picLocks noChangeAspect="1"/>
          </p:cNvPicPr>
          <p:nvPr/>
        </p:nvPicPr>
        <p:blipFill>
          <a:blip r:embed="rId9"/>
          <a:stretch>
            <a:fillRect/>
          </a:stretch>
        </p:blipFill>
        <p:spPr>
          <a:xfrm>
            <a:off x="10158832" y="3189247"/>
            <a:ext cx="1962150" cy="1447775"/>
          </a:xfrm>
          <a:prstGeom prst="rect">
            <a:avLst/>
          </a:prstGeom>
        </p:spPr>
      </p:pic>
      <p:pic>
        <p:nvPicPr>
          <p:cNvPr id="18" name="Рисунок 17"/>
          <p:cNvPicPr>
            <a:picLocks noChangeAspect="1"/>
          </p:cNvPicPr>
          <p:nvPr/>
        </p:nvPicPr>
        <p:blipFill>
          <a:blip r:embed="rId10"/>
          <a:stretch>
            <a:fillRect/>
          </a:stretch>
        </p:blipFill>
        <p:spPr>
          <a:xfrm>
            <a:off x="8849526" y="3189247"/>
            <a:ext cx="1228725" cy="1447777"/>
          </a:xfrm>
          <a:prstGeom prst="rect">
            <a:avLst/>
          </a:prstGeom>
        </p:spPr>
      </p:pic>
      <p:pic>
        <p:nvPicPr>
          <p:cNvPr id="21" name="Рисунок 20"/>
          <p:cNvPicPr>
            <a:picLocks noChangeAspect="1"/>
          </p:cNvPicPr>
          <p:nvPr/>
        </p:nvPicPr>
        <p:blipFill>
          <a:blip r:embed="rId11"/>
          <a:stretch>
            <a:fillRect/>
          </a:stretch>
        </p:blipFill>
        <p:spPr>
          <a:xfrm>
            <a:off x="7105650" y="4799209"/>
            <a:ext cx="5086350" cy="1257300"/>
          </a:xfrm>
          <a:prstGeom prst="rect">
            <a:avLst/>
          </a:prstGeom>
        </p:spPr>
      </p:pic>
      <p:pic>
        <p:nvPicPr>
          <p:cNvPr id="22" name="Рисунок 21"/>
          <p:cNvPicPr>
            <a:picLocks noChangeAspect="1"/>
          </p:cNvPicPr>
          <p:nvPr/>
        </p:nvPicPr>
        <p:blipFill>
          <a:blip r:embed="rId12"/>
          <a:stretch>
            <a:fillRect/>
          </a:stretch>
        </p:blipFill>
        <p:spPr>
          <a:xfrm>
            <a:off x="10301216" y="1303274"/>
            <a:ext cx="1905000" cy="1571624"/>
          </a:xfrm>
          <a:prstGeom prst="rect">
            <a:avLst/>
          </a:prstGeom>
        </p:spPr>
      </p:pic>
    </p:spTree>
    <p:extLst>
      <p:ext uri="{BB962C8B-B14F-4D97-AF65-F5344CB8AC3E}">
        <p14:creationId xmlns:p14="http://schemas.microsoft.com/office/powerpoint/2010/main" val="38141156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noFill/>
        </p:spPr>
        <p:txBody>
          <a:bodyPr/>
          <a:lstStyle/>
          <a:p>
            <a:pPr algn="ctr"/>
            <a:r>
              <a:rPr lang="en-US" b="1" dirty="0" smtClean="0">
                <a:latin typeface="Berlin Sans FB" panose="020E0602020502020306" pitchFamily="34" charset="0"/>
              </a:rPr>
              <a:t>The </a:t>
            </a:r>
            <a:r>
              <a:rPr lang="en-US" b="1" dirty="0" smtClean="0">
                <a:latin typeface="Berlin Sans FB" panose="020E0602020502020306" pitchFamily="34" charset="0"/>
              </a:rPr>
              <a:t>Biggest </a:t>
            </a:r>
            <a:r>
              <a:rPr lang="en-US" b="1" dirty="0">
                <a:latin typeface="Berlin Sans FB" panose="020E0602020502020306" pitchFamily="34" charset="0"/>
              </a:rPr>
              <a:t>B</a:t>
            </a:r>
            <a:r>
              <a:rPr lang="en-US" b="1" dirty="0" smtClean="0">
                <a:latin typeface="Berlin Sans FB" panose="020E0602020502020306" pitchFamily="34" charset="0"/>
              </a:rPr>
              <a:t>rand </a:t>
            </a:r>
            <a:r>
              <a:rPr lang="en-US" b="1" dirty="0">
                <a:latin typeface="Berlin Sans FB" panose="020E0602020502020306" pitchFamily="34" charset="0"/>
              </a:rPr>
              <a:t>I</a:t>
            </a:r>
            <a:r>
              <a:rPr lang="en-US" b="1" dirty="0" smtClean="0">
                <a:latin typeface="Berlin Sans FB" panose="020E0602020502020306" pitchFamily="34" charset="0"/>
              </a:rPr>
              <a:t>n </a:t>
            </a:r>
            <a:r>
              <a:rPr lang="en-US" b="1" dirty="0">
                <a:latin typeface="Berlin Sans FB" panose="020E0602020502020306" pitchFamily="34" charset="0"/>
              </a:rPr>
              <a:t>T</a:t>
            </a:r>
            <a:r>
              <a:rPr lang="en-US" b="1" dirty="0" smtClean="0">
                <a:latin typeface="Berlin Sans FB" panose="020E0602020502020306" pitchFamily="34" charset="0"/>
              </a:rPr>
              <a:t>he </a:t>
            </a:r>
            <a:r>
              <a:rPr lang="en-US" b="1" dirty="0" smtClean="0">
                <a:latin typeface="Berlin Sans FB" panose="020E0602020502020306" pitchFamily="34" charset="0"/>
              </a:rPr>
              <a:t>W</a:t>
            </a:r>
            <a:r>
              <a:rPr lang="en-US" b="1" dirty="0" smtClean="0">
                <a:latin typeface="Berlin Sans FB" panose="020E0602020502020306" pitchFamily="34" charset="0"/>
              </a:rPr>
              <a:t>orld</a:t>
            </a:r>
            <a:endParaRPr lang="ru-RU" b="1" dirty="0"/>
          </a:p>
        </p:txBody>
      </p:sp>
      <p:sp>
        <p:nvSpPr>
          <p:cNvPr id="7" name="Объект 6"/>
          <p:cNvSpPr>
            <a:spLocks noGrp="1"/>
          </p:cNvSpPr>
          <p:nvPr>
            <p:ph idx="1"/>
          </p:nvPr>
        </p:nvSpPr>
        <p:spPr/>
        <p:txBody>
          <a:bodyPr/>
          <a:lstStyle/>
          <a:p>
            <a:pPr algn="ctr"/>
            <a:r>
              <a:rPr lang="en-US" sz="3200" dirty="0" smtClean="0">
                <a:latin typeface="Century Gothic" panose="020B0502020202020204" pitchFamily="34" charset="0"/>
              </a:rPr>
              <a:t>Apple is the most influential brand and the most expensive company in the world. It based in Cupertino, California. The founders are Steve Jobs, Steve Wozniak and Royal Wayne. As we know  </a:t>
            </a:r>
            <a:r>
              <a:rPr lang="en-US" sz="3200" dirty="0">
                <a:latin typeface="Century Gothic" panose="020B0502020202020204" pitchFamily="34" charset="0"/>
              </a:rPr>
              <a:t>t</a:t>
            </a:r>
            <a:r>
              <a:rPr lang="en-US" sz="3200" dirty="0" smtClean="0">
                <a:latin typeface="Century Gothic" panose="020B0502020202020204" pitchFamily="34" charset="0"/>
              </a:rPr>
              <a:t>he company designs and manufactures hardware products: IPhone, IPod, MacBook etc. The market cap is about 1,38 trillion dollars. It employs a total of 60k full time employees.</a:t>
            </a:r>
            <a:r>
              <a:rPr lang="ru-RU" sz="3200" dirty="0" smtClean="0">
                <a:latin typeface="Century Gothic" panose="020B0502020202020204" pitchFamily="34" charset="0"/>
              </a:rPr>
              <a:t> </a:t>
            </a:r>
            <a:r>
              <a:rPr lang="en-US" sz="3200" dirty="0">
                <a:latin typeface="Century Gothic" panose="020B0502020202020204" pitchFamily="34" charset="0"/>
              </a:rPr>
              <a:t> </a:t>
            </a:r>
            <a:r>
              <a:rPr lang="en-US" sz="3200" dirty="0" smtClean="0">
                <a:latin typeface="Century Gothic" panose="020B0502020202020204" pitchFamily="34" charset="0"/>
              </a:rPr>
              <a:t>To be honest apple products are so overpriced but anyway everybody buy it.</a:t>
            </a:r>
            <a:endParaRPr lang="ru-RU" sz="3200" dirty="0">
              <a:latin typeface="Century Gothic" panose="020B0502020202020204" pitchFamily="34" charset="0"/>
            </a:endParaRPr>
          </a:p>
        </p:txBody>
      </p:sp>
    </p:spTree>
    <p:extLst>
      <p:ext uri="{BB962C8B-B14F-4D97-AF65-F5344CB8AC3E}">
        <p14:creationId xmlns:p14="http://schemas.microsoft.com/office/powerpoint/2010/main" val="10292437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latin typeface="Berlin Sans FB Demi" panose="020E0802020502020306" pitchFamily="34" charset="0"/>
              </a:rPr>
              <a:t>The </a:t>
            </a:r>
            <a:r>
              <a:rPr lang="en-US" b="1" dirty="0">
                <a:latin typeface="Berlin Sans FB Demi" panose="020E0802020502020306" pitchFamily="34" charset="0"/>
              </a:rPr>
              <a:t>S</a:t>
            </a:r>
            <a:r>
              <a:rPr lang="en-US" b="1" dirty="0" smtClean="0">
                <a:latin typeface="Berlin Sans FB Demi" panose="020E0802020502020306" pitchFamily="34" charset="0"/>
              </a:rPr>
              <a:t>econd </a:t>
            </a:r>
            <a:r>
              <a:rPr lang="en-US" b="1" dirty="0">
                <a:latin typeface="Berlin Sans FB Demi" panose="020E0802020502020306" pitchFamily="34" charset="0"/>
              </a:rPr>
              <a:t>B</a:t>
            </a:r>
            <a:r>
              <a:rPr lang="en-US" b="1" dirty="0" smtClean="0">
                <a:latin typeface="Berlin Sans FB Demi" panose="020E0802020502020306" pitchFamily="34" charset="0"/>
              </a:rPr>
              <a:t>iggest </a:t>
            </a:r>
            <a:r>
              <a:rPr lang="en-US" b="1" dirty="0">
                <a:latin typeface="Berlin Sans FB Demi" panose="020E0802020502020306" pitchFamily="34" charset="0"/>
              </a:rPr>
              <a:t>B</a:t>
            </a:r>
            <a:r>
              <a:rPr lang="en-US" b="1" dirty="0" smtClean="0">
                <a:latin typeface="Berlin Sans FB Demi" panose="020E0802020502020306" pitchFamily="34" charset="0"/>
              </a:rPr>
              <a:t>rand </a:t>
            </a:r>
            <a:r>
              <a:rPr lang="en-US" b="1" dirty="0">
                <a:latin typeface="Berlin Sans FB Demi" panose="020E0802020502020306" pitchFamily="34" charset="0"/>
              </a:rPr>
              <a:t>I</a:t>
            </a:r>
            <a:r>
              <a:rPr lang="en-US" b="1" dirty="0" smtClean="0">
                <a:latin typeface="Berlin Sans FB Demi" panose="020E0802020502020306" pitchFamily="34" charset="0"/>
              </a:rPr>
              <a:t>n </a:t>
            </a:r>
            <a:r>
              <a:rPr lang="en-US" b="1" dirty="0">
                <a:latin typeface="Berlin Sans FB Demi" panose="020E0802020502020306" pitchFamily="34" charset="0"/>
              </a:rPr>
              <a:t>T</a:t>
            </a:r>
            <a:r>
              <a:rPr lang="en-US" b="1" dirty="0" smtClean="0">
                <a:latin typeface="Berlin Sans FB Demi" panose="020E0802020502020306" pitchFamily="34" charset="0"/>
              </a:rPr>
              <a:t>he </a:t>
            </a:r>
            <a:r>
              <a:rPr lang="en-US" b="1" dirty="0" smtClean="0">
                <a:latin typeface="Berlin Sans FB Demi" panose="020E0802020502020306" pitchFamily="34" charset="0"/>
              </a:rPr>
              <a:t>W</a:t>
            </a:r>
            <a:r>
              <a:rPr lang="en-US" b="1" dirty="0" smtClean="0">
                <a:latin typeface="Berlin Sans FB Demi" panose="020E0802020502020306" pitchFamily="34" charset="0"/>
              </a:rPr>
              <a:t>orld</a:t>
            </a:r>
            <a:endParaRPr lang="ru-RU" b="1" dirty="0"/>
          </a:p>
        </p:txBody>
      </p:sp>
      <p:sp>
        <p:nvSpPr>
          <p:cNvPr id="3" name="Объект 2"/>
          <p:cNvSpPr>
            <a:spLocks noGrp="1"/>
          </p:cNvSpPr>
          <p:nvPr>
            <p:ph idx="1"/>
          </p:nvPr>
        </p:nvSpPr>
        <p:spPr>
          <a:xfrm>
            <a:off x="838200" y="1825624"/>
            <a:ext cx="10515600" cy="4727575"/>
          </a:xfrm>
        </p:spPr>
        <p:txBody>
          <a:bodyPr/>
          <a:lstStyle/>
          <a:p>
            <a:pPr algn="ctr"/>
            <a:r>
              <a:rPr lang="en-US" dirty="0">
                <a:latin typeface="Century Gothic" panose="020B0502020202020204" pitchFamily="34" charset="0"/>
              </a:rPr>
              <a:t>Google, was beaten to the top spot but clearly showed its dominance among the world's household names, as it had the second-highest brand strength. Its parent company, Alphabet, has a market cap of $932 billion. Google </a:t>
            </a:r>
            <a:r>
              <a:rPr lang="en-US" dirty="0" smtClean="0">
                <a:latin typeface="Century Gothic" panose="020B0502020202020204" pitchFamily="34" charset="0"/>
              </a:rPr>
              <a:t>is </a:t>
            </a:r>
            <a:r>
              <a:rPr lang="en-US" dirty="0">
                <a:latin typeface="Century Gothic" panose="020B0502020202020204" pitchFamily="34" charset="0"/>
              </a:rPr>
              <a:t>an American multinational technology organization that specializes in Internet-related services and products, which include online advertising technologies, search engine, cloud computing, hardware and software. It is considered one of the Big Four technology companies, alongside Amazon, Apple, and Facebook. Google has the best reputation of any company in US and id one of the most recognized brands. </a:t>
            </a:r>
            <a:endParaRPr lang="ru-RU" dirty="0">
              <a:latin typeface="Century Gothic" panose="020B0502020202020204" pitchFamily="34" charset="0"/>
            </a:endParaRPr>
          </a:p>
        </p:txBody>
      </p:sp>
    </p:spTree>
    <p:extLst>
      <p:ext uri="{BB962C8B-B14F-4D97-AF65-F5344CB8AC3E}">
        <p14:creationId xmlns:p14="http://schemas.microsoft.com/office/powerpoint/2010/main" val="753944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003300"/>
          </a:xfrm>
        </p:spPr>
        <p:txBody>
          <a:bodyPr/>
          <a:lstStyle/>
          <a:p>
            <a:pPr algn="ctr"/>
            <a:r>
              <a:rPr lang="en-US" b="1" dirty="0" smtClean="0">
                <a:latin typeface="Berlin Sans FB" panose="020E0602020502020306" pitchFamily="34" charset="0"/>
              </a:rPr>
              <a:t>The </a:t>
            </a:r>
            <a:r>
              <a:rPr lang="en-US" b="1" dirty="0" smtClean="0">
                <a:latin typeface="Berlin Sans FB" panose="020E0602020502020306" pitchFamily="34" charset="0"/>
              </a:rPr>
              <a:t>Third </a:t>
            </a:r>
            <a:r>
              <a:rPr lang="en-US" b="1" dirty="0">
                <a:latin typeface="Berlin Sans FB" panose="020E0602020502020306" pitchFamily="34" charset="0"/>
              </a:rPr>
              <a:t>B</a:t>
            </a:r>
            <a:r>
              <a:rPr lang="en-US" b="1" dirty="0" smtClean="0">
                <a:latin typeface="Berlin Sans FB" panose="020E0602020502020306" pitchFamily="34" charset="0"/>
              </a:rPr>
              <a:t>iggest </a:t>
            </a:r>
            <a:r>
              <a:rPr lang="en-US" b="1" dirty="0">
                <a:latin typeface="Berlin Sans FB" panose="020E0602020502020306" pitchFamily="34" charset="0"/>
              </a:rPr>
              <a:t>B</a:t>
            </a:r>
            <a:r>
              <a:rPr lang="en-US" b="1" dirty="0" smtClean="0">
                <a:latin typeface="Berlin Sans FB" panose="020E0602020502020306" pitchFamily="34" charset="0"/>
              </a:rPr>
              <a:t>rand </a:t>
            </a:r>
            <a:r>
              <a:rPr lang="en-US" b="1" dirty="0">
                <a:latin typeface="Berlin Sans FB" panose="020E0602020502020306" pitchFamily="34" charset="0"/>
              </a:rPr>
              <a:t>I</a:t>
            </a:r>
            <a:r>
              <a:rPr lang="en-US" b="1" dirty="0" smtClean="0">
                <a:latin typeface="Berlin Sans FB" panose="020E0602020502020306" pitchFamily="34" charset="0"/>
              </a:rPr>
              <a:t>n </a:t>
            </a:r>
            <a:r>
              <a:rPr lang="en-US" b="1" dirty="0">
                <a:latin typeface="Berlin Sans FB" panose="020E0602020502020306" pitchFamily="34" charset="0"/>
              </a:rPr>
              <a:t>T</a:t>
            </a:r>
            <a:r>
              <a:rPr lang="en-US" b="1" dirty="0" smtClean="0">
                <a:latin typeface="Berlin Sans FB" panose="020E0602020502020306" pitchFamily="34" charset="0"/>
              </a:rPr>
              <a:t>he </a:t>
            </a:r>
            <a:r>
              <a:rPr lang="en-US" b="1" dirty="0" smtClean="0">
                <a:latin typeface="Berlin Sans FB" panose="020E0602020502020306" pitchFamily="34" charset="0"/>
              </a:rPr>
              <a:t>W</a:t>
            </a:r>
            <a:r>
              <a:rPr lang="en-US" b="1" dirty="0" smtClean="0">
                <a:latin typeface="Berlin Sans FB" panose="020E0602020502020306" pitchFamily="34" charset="0"/>
              </a:rPr>
              <a:t>orld</a:t>
            </a:r>
            <a:endParaRPr lang="ru-RU" b="1" dirty="0"/>
          </a:p>
        </p:txBody>
      </p:sp>
      <p:sp>
        <p:nvSpPr>
          <p:cNvPr id="3" name="Объект 2"/>
          <p:cNvSpPr>
            <a:spLocks noGrp="1"/>
          </p:cNvSpPr>
          <p:nvPr>
            <p:ph idx="1"/>
          </p:nvPr>
        </p:nvSpPr>
        <p:spPr>
          <a:xfrm>
            <a:off x="838200" y="1422401"/>
            <a:ext cx="10515600" cy="4351338"/>
          </a:xfrm>
        </p:spPr>
        <p:txBody>
          <a:bodyPr/>
          <a:lstStyle/>
          <a:p>
            <a:pPr algn="ctr"/>
            <a:r>
              <a:rPr lang="en-US" sz="3200" dirty="0">
                <a:latin typeface="Century Gothic" panose="020B0502020202020204" pitchFamily="34" charset="0"/>
              </a:rPr>
              <a:t>U</a:t>
            </a:r>
            <a:r>
              <a:rPr lang="en-US" sz="3200" dirty="0" smtClean="0">
                <a:latin typeface="Century Gothic" panose="020B0502020202020204" pitchFamily="34" charset="0"/>
              </a:rPr>
              <a:t>nfortunately </a:t>
            </a:r>
            <a:r>
              <a:rPr lang="en-US" sz="3200" dirty="0">
                <a:latin typeface="Century Gothic" panose="020B0502020202020204" pitchFamily="34" charset="0"/>
              </a:rPr>
              <a:t>amazon is not available in Russia and we cannot experience all the charms of this service. </a:t>
            </a:r>
            <a:r>
              <a:rPr lang="en-US" sz="3200" dirty="0" smtClean="0">
                <a:latin typeface="Century Gothic" panose="020B0502020202020204" pitchFamily="34" charset="0"/>
              </a:rPr>
              <a:t>Amazon</a:t>
            </a:r>
            <a:r>
              <a:rPr lang="ru-RU" sz="3200" dirty="0" smtClean="0">
                <a:latin typeface="Century Gothic" panose="020B0502020202020204" pitchFamily="34" charset="0"/>
              </a:rPr>
              <a:t> </a:t>
            </a:r>
            <a:r>
              <a:rPr lang="en-US" sz="3200" dirty="0" smtClean="0">
                <a:latin typeface="Century Gothic" panose="020B0502020202020204" pitchFamily="34" charset="0"/>
              </a:rPr>
              <a:t>an </a:t>
            </a:r>
            <a:r>
              <a:rPr lang="en-US" sz="3200" dirty="0">
                <a:latin typeface="Century Gothic" panose="020B0502020202020204" pitchFamily="34" charset="0"/>
              </a:rPr>
              <a:t>American multinational technology firm based in Seattle, Washington. The focus is on e-commerce, cloud computing, artificial intelligence, and digital streaming. He is considered one of the Big Four technology companies along with Google, Apple and Facebook. He is on the list of the best global brands. </a:t>
            </a:r>
            <a:r>
              <a:rPr lang="ru-RU" sz="3200" dirty="0" smtClean="0">
                <a:latin typeface="Century Gothic" panose="020B0502020202020204" pitchFamily="34" charset="0"/>
              </a:rPr>
              <a:t> </a:t>
            </a:r>
            <a:r>
              <a:rPr lang="en-US" sz="3200" dirty="0" smtClean="0">
                <a:latin typeface="Century Gothic" panose="020B0502020202020204" pitchFamily="34" charset="0"/>
              </a:rPr>
              <a:t>Millennials</a:t>
            </a:r>
            <a:r>
              <a:rPr lang="ru-RU" sz="3200" dirty="0" smtClean="0">
                <a:latin typeface="Century Gothic" panose="020B0502020202020204" pitchFamily="34" charset="0"/>
              </a:rPr>
              <a:t> (</a:t>
            </a:r>
            <a:r>
              <a:rPr lang="en-US" sz="3200" dirty="0" smtClean="0">
                <a:latin typeface="Century Gothic" panose="020B0502020202020204" pitchFamily="34" charset="0"/>
              </a:rPr>
              <a:t>Millennials</a:t>
            </a:r>
            <a:r>
              <a:rPr lang="en-US" sz="3200" dirty="0">
                <a:latin typeface="Century Gothic" panose="020B0502020202020204" pitchFamily="34" charset="0"/>
              </a:rPr>
              <a:t>, or Generation Y, is a generation of people born from 1981 to 1996</a:t>
            </a:r>
            <a:r>
              <a:rPr lang="en-US" sz="3200" dirty="0" smtClean="0">
                <a:latin typeface="Century Gothic" panose="020B0502020202020204" pitchFamily="34" charset="0"/>
              </a:rPr>
              <a:t>.</a:t>
            </a:r>
            <a:r>
              <a:rPr lang="ru-RU" sz="3200" dirty="0" smtClean="0">
                <a:latin typeface="Century Gothic" panose="020B0502020202020204" pitchFamily="34" charset="0"/>
              </a:rPr>
              <a:t>)</a:t>
            </a:r>
            <a:r>
              <a:rPr lang="en-US" sz="3200" dirty="0" smtClean="0">
                <a:latin typeface="Century Gothic" panose="020B0502020202020204" pitchFamily="34" charset="0"/>
              </a:rPr>
              <a:t> </a:t>
            </a:r>
            <a:r>
              <a:rPr lang="en-US" sz="3200" dirty="0">
                <a:latin typeface="Century Gothic" panose="020B0502020202020204" pitchFamily="34" charset="0"/>
              </a:rPr>
              <a:t>love Amazon more than any other brand.</a:t>
            </a:r>
            <a:endParaRPr lang="ru-RU" sz="3200" dirty="0">
              <a:latin typeface="Century Gothic" panose="020B0502020202020204" pitchFamily="34" charset="0"/>
            </a:endParaRPr>
          </a:p>
        </p:txBody>
      </p:sp>
    </p:spTree>
    <p:extLst>
      <p:ext uri="{BB962C8B-B14F-4D97-AF65-F5344CB8AC3E}">
        <p14:creationId xmlns:p14="http://schemas.microsoft.com/office/powerpoint/2010/main" val="135486289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dn.discordapp.com/attachments/490546746032783380/713449908685766777/kfzaxlpszpl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8900"/>
            <a:ext cx="12191999" cy="745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506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2429</TotalTime>
  <Words>746</Words>
  <Application>Microsoft Office PowerPoint</Application>
  <PresentationFormat>Широкоэкранный</PresentationFormat>
  <Paragraphs>34</Paragraphs>
  <Slides>14</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14</vt:i4>
      </vt:variant>
    </vt:vector>
  </HeadingPairs>
  <TitlesOfParts>
    <vt:vector size="25" baseType="lpstr">
      <vt:lpstr>Arial</vt:lpstr>
      <vt:lpstr>Bahnschrift Light</vt:lpstr>
      <vt:lpstr>Baskerville Old Face</vt:lpstr>
      <vt:lpstr>Berlin Sans FB</vt:lpstr>
      <vt:lpstr>Berlin Sans FB Demi</vt:lpstr>
      <vt:lpstr>Broadway</vt:lpstr>
      <vt:lpstr>Calibri</vt:lpstr>
      <vt:lpstr>Calibri Light</vt:lpstr>
      <vt:lpstr>Century Gothic</vt:lpstr>
      <vt:lpstr>Cooper Black</vt:lpstr>
      <vt:lpstr>Тема Office</vt:lpstr>
      <vt:lpstr>     Largest Worlds Brands Prepared by Egor Belyaev, 9 «G» class. Teacher: Cagle.V.N. Gymnasium №23</vt:lpstr>
      <vt:lpstr>Презентация PowerPoint</vt:lpstr>
      <vt:lpstr>What Is The Brand ?</vt:lpstr>
      <vt:lpstr>The Importance Of Brands</vt:lpstr>
      <vt:lpstr>Some Surprising Facts About World’s Brands</vt:lpstr>
      <vt:lpstr>The Biggest Brand In The World</vt:lpstr>
      <vt:lpstr>The Second Biggest Brand In The World</vt:lpstr>
      <vt:lpstr>The Third Biggest Brand In The World</vt:lpstr>
      <vt:lpstr>Презентация PowerPoint</vt:lpstr>
      <vt:lpstr>The Most Valuable Clothing Brand  </vt:lpstr>
      <vt:lpstr>The Influence Of Brands On Our Life</vt:lpstr>
      <vt:lpstr>Conclusion </vt:lpstr>
      <vt:lpstr>Презентация PowerPoint</vt:lpstr>
      <vt:lpstr>Source:</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Largest Worlds Brands</dc:title>
  <dc:creator>Пользователь Windows</dc:creator>
  <cp:lastModifiedBy>Пользователь Windows</cp:lastModifiedBy>
  <cp:revision>54</cp:revision>
  <dcterms:created xsi:type="dcterms:W3CDTF">2020-05-22T14:54:32Z</dcterms:created>
  <dcterms:modified xsi:type="dcterms:W3CDTF">2020-05-26T17:18:02Z</dcterms:modified>
</cp:coreProperties>
</file>