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7" r:id="rId4"/>
    <p:sldId id="269" r:id="rId5"/>
    <p:sldId id="270" r:id="rId6"/>
    <p:sldId id="271" r:id="rId7"/>
    <p:sldId id="265" r:id="rId8"/>
    <p:sldId id="258" r:id="rId9"/>
    <p:sldId id="272" r:id="rId10"/>
    <p:sldId id="273" r:id="rId11"/>
    <p:sldId id="274" r:id="rId12"/>
    <p:sldId id="261" r:id="rId13"/>
    <p:sldId id="262" r:id="rId14"/>
    <p:sldId id="26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1652E2-405E-46DD-AC31-4914658D82C9}">
          <p14:sldIdLst>
            <p14:sldId id="256"/>
            <p14:sldId id="268"/>
            <p14:sldId id="267"/>
            <p14:sldId id="269"/>
            <p14:sldId id="270"/>
            <p14:sldId id="271"/>
            <p14:sldId id="265"/>
          </p14:sldIdLst>
        </p14:section>
        <p14:section name="Раздел без заголовка" id="{B8870577-30C7-4CD9-9191-5B906346F8F8}">
          <p14:sldIdLst>
            <p14:sldId id="258"/>
            <p14:sldId id="272"/>
            <p14:sldId id="273"/>
            <p14:sldId id="274"/>
            <p14:sldId id="261"/>
            <p14:sldId id="262"/>
            <p14:sldId id="26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89837" autoAdjust="0"/>
  </p:normalViewPr>
  <p:slideViewPr>
    <p:cSldViewPr>
      <p:cViewPr>
        <p:scale>
          <a:sx n="75" d="100"/>
          <a:sy n="75" d="100"/>
        </p:scale>
        <p:origin x="-111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531B84-A860-482F-8BAA-E1EBFAA121B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AC3084-6777-43CC-A16A-35CDB54EE8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252.56.&#1084;&#1074;&#1076;.&#1088;&#1092;/news/item/8940530" TargetMode="External"/><Relationship Id="rId2" Type="http://schemas.openxmlformats.org/officeDocument/2006/relationships/hyperlink" Target="https://www.art-talant.org/publikacii/10378-pravovoy-status-podrostka-prava-obyazannosti-i-otvetstvennosty-ot-roghdeniya-do-dostigheniya-sovershennoletiya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gabaza.ru/doc/133405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234888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</a:t>
            </a:r>
            <a:r>
              <a:rPr lang="ru-RU" sz="2800" b="1" dirty="0" smtClean="0">
                <a:solidFill>
                  <a:schemeClr val="accent6"/>
                </a:solidFill>
              </a:rPr>
              <a:t>Правовой статус подростка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76672"/>
            <a:ext cx="8547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Муниципальное автономное общеобразовательное </a:t>
            </a:r>
            <a:r>
              <a:rPr lang="ru-RU" dirty="0" smtClean="0"/>
              <a:t>учреждение</a:t>
            </a:r>
          </a:p>
          <a:p>
            <a:pPr algn="ctr"/>
            <a:r>
              <a:rPr lang="ru-RU" dirty="0" smtClean="0"/>
              <a:t> Гимназия №23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21218" y="3140968"/>
            <a:ext cx="5974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r>
              <a:rPr lang="ru-RU" sz="1600" dirty="0" smtClean="0"/>
              <a:t>Выполнил: Востоков Никита Игоревич</a:t>
            </a:r>
            <a:r>
              <a:rPr lang="en-US" sz="1600" dirty="0" smtClean="0"/>
              <a:t>,</a:t>
            </a:r>
            <a:r>
              <a:rPr lang="ru-RU" sz="1600" dirty="0" smtClean="0"/>
              <a:t> </a:t>
            </a:r>
          </a:p>
          <a:p>
            <a:pPr algn="r"/>
            <a:r>
              <a:rPr lang="ru-RU" sz="1600" dirty="0" smtClean="0"/>
              <a:t>ученик 9А класса</a:t>
            </a:r>
          </a:p>
          <a:p>
            <a:pPr algn="r"/>
            <a:r>
              <a:rPr lang="ru-RU" sz="1600" dirty="0" smtClean="0"/>
              <a:t>Руководитель: Соловьёва Юлия Михайловна</a:t>
            </a:r>
            <a:r>
              <a:rPr lang="en-US" sz="1600" dirty="0" smtClean="0"/>
              <a:t>,</a:t>
            </a:r>
            <a:endParaRPr lang="ru-RU" sz="1600" dirty="0" smtClean="0"/>
          </a:p>
          <a:p>
            <a:pPr algn="r"/>
            <a:r>
              <a:rPr lang="ru-RU" sz="1600" dirty="0" smtClean="0"/>
              <a:t>учитель обществознания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5736" y="1988840"/>
            <a:ext cx="361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Итоговый индивидуальный проект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79912" y="4941168"/>
            <a:ext cx="1887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Владимир</a:t>
            </a:r>
            <a:r>
              <a:rPr lang="en-US" dirty="0" smtClean="0"/>
              <a:t>,</a:t>
            </a:r>
            <a:r>
              <a:rPr lang="ru-RU" dirty="0" smtClean="0"/>
              <a:t>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0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548680"/>
            <a:ext cx="5966666" cy="648072"/>
          </a:xfrm>
        </p:spPr>
        <p:txBody>
          <a:bodyPr/>
          <a:lstStyle/>
          <a:p>
            <a:r>
              <a:rPr lang="ru-RU" sz="3600" dirty="0">
                <a:solidFill>
                  <a:schemeClr val="accent6"/>
                </a:solidFill>
                <a:effectLst/>
              </a:rPr>
              <a:t>С 16 лет добавляются: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8568952" cy="5184576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accent6"/>
                </a:solidFill>
              </a:rPr>
              <a:t>Права</a:t>
            </a:r>
            <a:r>
              <a:rPr lang="ru-RU" dirty="0"/>
              <a:t>: вступать в брак при наличии уважительных причин с разрешения органа местного </a:t>
            </a:r>
            <a:r>
              <a:rPr lang="ru-RU" dirty="0" smtClean="0"/>
              <a:t>самоуправления;</a:t>
            </a:r>
          </a:p>
          <a:p>
            <a:pPr algn="l"/>
            <a:r>
              <a:rPr lang="ru-RU" dirty="0" smtClean="0"/>
              <a:t>работать </a:t>
            </a:r>
            <a:r>
              <a:rPr lang="ru-RU" dirty="0"/>
              <a:t>не более 36 часов в неделю на льготных условиях, предусмотренных трудовым законодательством; </a:t>
            </a:r>
            <a:endParaRPr lang="ru-RU" dirty="0" smtClean="0"/>
          </a:p>
          <a:p>
            <a:pPr algn="l"/>
            <a:r>
              <a:rPr lang="ru-RU" dirty="0" smtClean="0"/>
              <a:t>управлять </a:t>
            </a:r>
            <a:r>
              <a:rPr lang="ru-RU" dirty="0"/>
              <a:t>мопедом по дорогам, учиться вождению автомобиля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быть </a:t>
            </a:r>
            <a:r>
              <a:rPr lang="ru-RU" dirty="0"/>
              <a:t>признанным полностью дееспособным (получить все права 18-летнего)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родителей).</a:t>
            </a:r>
          </a:p>
          <a:p>
            <a:pPr algn="l"/>
            <a:r>
              <a:rPr lang="ru-RU" b="1" dirty="0">
                <a:solidFill>
                  <a:schemeClr val="accent6"/>
                </a:solidFill>
              </a:rPr>
              <a:t>Ответственность</a:t>
            </a:r>
            <a:r>
              <a:rPr lang="ru-RU" dirty="0"/>
              <a:t>: за административные правонарушения в порядке, установленном законодательством; </a:t>
            </a:r>
            <a:r>
              <a:rPr lang="ru-RU" b="1" dirty="0"/>
              <a:t>ответственность за совершение всех видов преступлений.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558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92888" cy="1296144"/>
          </a:xfrm>
        </p:spPr>
        <p:txBody>
          <a:bodyPr/>
          <a:lstStyle/>
          <a:p>
            <a:r>
              <a:rPr lang="ru-RU" sz="3600" b="0" dirty="0">
                <a:solidFill>
                  <a:schemeClr val="accent6"/>
                </a:solidFill>
              </a:rPr>
              <a:t>В 18 лет человек становится </a:t>
            </a:r>
            <a:r>
              <a:rPr lang="ru-RU" sz="3600" b="0" dirty="0" smtClean="0">
                <a:solidFill>
                  <a:schemeClr val="accent6"/>
                </a:solidFill>
              </a:rPr>
              <a:t>совершеннолетним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492896"/>
            <a:ext cx="6618566" cy="3888432"/>
          </a:xfrm>
        </p:spPr>
        <p:txBody>
          <a:bodyPr/>
          <a:lstStyle/>
          <a:p>
            <a:r>
              <a:rPr lang="ru-RU" sz="3200" dirty="0" smtClean="0"/>
              <a:t>т.е</a:t>
            </a:r>
            <a:r>
              <a:rPr lang="ru-RU" sz="3200" dirty="0"/>
              <a:t>. может иметь и приобретать своими действиями все права и обязанности, а также нести за свои действия полную ответственность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48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204864"/>
            <a:ext cx="7560840" cy="4149080"/>
          </a:xfrm>
        </p:spPr>
        <p:txBody>
          <a:bodyPr/>
          <a:lstStyle/>
          <a:p>
            <a:pPr fontAlgn="base"/>
            <a:r>
              <a:rPr lang="ru-RU" dirty="0"/>
              <a:t>- Конвенция ООН о правах ребенка.</a:t>
            </a:r>
          </a:p>
          <a:p>
            <a:pPr fontAlgn="base"/>
            <a:r>
              <a:rPr lang="ru-RU" dirty="0"/>
              <a:t>- Конституция РФ.</a:t>
            </a:r>
          </a:p>
          <a:p>
            <a:pPr fontAlgn="base"/>
            <a:r>
              <a:rPr lang="ru-RU" dirty="0"/>
              <a:t>- Семейный кодекс РФ.</a:t>
            </a:r>
          </a:p>
          <a:p>
            <a:pPr fontAlgn="base"/>
            <a:r>
              <a:rPr lang="ru-RU" dirty="0"/>
              <a:t>- Трудовой кодекс РФ.</a:t>
            </a:r>
          </a:p>
          <a:p>
            <a:pPr fontAlgn="base"/>
            <a:r>
              <a:rPr lang="ru-RU" dirty="0"/>
              <a:t>- Гражданский кодекс РФ.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3" y="465348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Основные законодательные акты, которые регулируют права детей в Российской </a:t>
            </a:r>
            <a:r>
              <a:rPr lang="ru-RU" sz="2800" b="1" dirty="0" smtClean="0">
                <a:solidFill>
                  <a:schemeClr val="accent6"/>
                </a:solidFill>
              </a:rPr>
              <a:t>Федерации:</a:t>
            </a:r>
            <a:endParaRPr lang="ru-RU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554470"/>
            <a:ext cx="8229600" cy="510434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Это документ для выявления </a:t>
            </a:r>
            <a:r>
              <a:rPr lang="ru-RU" sz="2400" dirty="0"/>
              <a:t> смысла правового статуса детей и </a:t>
            </a:r>
            <a:r>
              <a:rPr lang="ru-RU" sz="2400" dirty="0" smtClean="0"/>
              <a:t>подростков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ru-RU" sz="2400" dirty="0"/>
              <a:t> </a:t>
            </a:r>
            <a:r>
              <a:rPr lang="ru-RU" sz="2400" dirty="0" smtClean="0"/>
              <a:t>В </a:t>
            </a:r>
            <a:r>
              <a:rPr lang="ru-RU" sz="2400" dirty="0"/>
              <a:t>Конвенции </a:t>
            </a:r>
            <a:r>
              <a:rPr lang="ru-RU" sz="2400" dirty="0" smtClean="0"/>
              <a:t>права ребёнка относятся </a:t>
            </a:r>
            <a:r>
              <a:rPr lang="ru-RU" sz="2400" dirty="0"/>
              <a:t>к правам и свободам личности, а также к другим видам прав: политическим, социально-экономическим и </a:t>
            </a:r>
            <a:r>
              <a:rPr lang="ru-RU" sz="2400" dirty="0" smtClean="0"/>
              <a:t>культурным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ru-RU" sz="2400" dirty="0"/>
              <a:t>В статье 41 Конвенции написано, что «Ничего в настоящей Конвенции не затрагивает любых положений, которые в большей степени способствуют осуществлению прав ребенка и могут </a:t>
            </a:r>
            <a:r>
              <a:rPr lang="ru-RU" sz="2400" dirty="0" smtClean="0"/>
              <a:t>содержаться </a:t>
            </a:r>
            <a:r>
              <a:rPr lang="ru-RU" sz="2400" dirty="0"/>
              <a:t>в законе государства-участника или в нормах международного права, действующих в отношении данного государства».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692696"/>
            <a:ext cx="59731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accent6"/>
                </a:solidFill>
              </a:rPr>
              <a:t>Конвенция о правах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6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40466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Заключение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5" y="1700808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Я прочитал литературу о правах и обязанностях ребёнка, узнал источники, где можно получить исчерпывающую информацию о политическом статусе подростков. Эта работа была полезна для меня, члена семьи и гражданина РФ.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Чем больше знаешь о своих правах о обязанностях, тем меньше будет вероятность твоего попадания в сложную жизненную ситуацию.</a:t>
            </a:r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65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33195" y="332656"/>
            <a:ext cx="5966666" cy="115212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6"/>
                </a:solidFill>
              </a:rPr>
              <a:t>Интернет - ресурсы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1700808"/>
            <a:ext cx="8064896" cy="3960440"/>
          </a:xfrm>
        </p:spPr>
        <p:txBody>
          <a:bodyPr/>
          <a:lstStyle/>
          <a:p>
            <a:pPr algn="l"/>
            <a:r>
              <a:rPr lang="ru-RU" dirty="0" smtClean="0"/>
              <a:t>1</a:t>
            </a:r>
            <a:r>
              <a:rPr lang="ru-RU" dirty="0"/>
              <a:t>. «Правовой статус подростка: права, обязанности и ответственность от рождения до достижения совершеннолетия»  </a:t>
            </a:r>
          </a:p>
          <a:p>
            <a:pPr algn="l"/>
            <a:r>
              <a:rPr lang="ru-RU" dirty="0" smtClean="0">
                <a:hlinkClick r:id="rId2"/>
              </a:rPr>
              <a:t>https</a:t>
            </a:r>
            <a:r>
              <a:rPr lang="ru-RU" dirty="0">
                <a:hlinkClick r:id="rId2"/>
              </a:rPr>
              <a:t>://</a:t>
            </a:r>
            <a:r>
              <a:rPr lang="ru-RU" dirty="0" smtClean="0">
                <a:hlinkClick r:id="rId2"/>
              </a:rPr>
              <a:t>www.art-talant.org/publikacii/10378-pravovoy-status-podrostka-prava-obyazannosti-i-otvetstvennosty-ot-roghdeniya-do-dostigheniya-sovershennoletiya</a:t>
            </a:r>
            <a:endParaRPr lang="ru-RU" dirty="0" smtClean="0"/>
          </a:p>
          <a:p>
            <a:pPr algn="l"/>
            <a:r>
              <a:rPr lang="ru-RU" dirty="0" smtClean="0"/>
              <a:t>2. </a:t>
            </a:r>
            <a:r>
              <a:rPr lang="ru-RU" dirty="0"/>
              <a:t>Правовой статус несовершеннолетнего: права и обязанности, ответственность до достижения совершеннолетия</a:t>
            </a:r>
          </a:p>
          <a:p>
            <a:pPr algn="l"/>
            <a:r>
              <a:rPr lang="ru-RU" u="sng" dirty="0" smtClean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</a:t>
            </a:r>
            <a:r>
              <a:rPr lang="ru-RU" u="sng" dirty="0" smtClean="0">
                <a:hlinkClick r:id="rId3"/>
              </a:rPr>
              <a:t>252.56.мвд.рф/news/item/8940530</a:t>
            </a:r>
            <a:endParaRPr lang="ru-RU" u="sng" dirty="0" smtClean="0"/>
          </a:p>
          <a:p>
            <a:pPr algn="l"/>
            <a:r>
              <a:rPr lang="ru-RU" dirty="0" smtClean="0"/>
              <a:t>3. Правовой </a:t>
            </a:r>
            <a:r>
              <a:rPr lang="ru-RU" smtClean="0"/>
              <a:t>статус подростка</a:t>
            </a:r>
            <a:endParaRPr lang="ru-RU" dirty="0" smtClean="0"/>
          </a:p>
          <a:p>
            <a:pPr algn="l"/>
            <a:r>
              <a:rPr lang="ru-RU" dirty="0">
                <a:hlinkClick r:id="rId4"/>
              </a:rPr>
              <a:t>https://gigabaza.ru/doc/133405.html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71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858218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</a:t>
            </a:r>
            <a:r>
              <a:rPr lang="ru-RU" sz="3100" dirty="0" smtClean="0">
                <a:solidFill>
                  <a:schemeClr val="accent6"/>
                </a:solidFill>
              </a:rPr>
              <a:t>ЦЕЛЬ </a:t>
            </a:r>
            <a:r>
              <a:rPr lang="ru-RU" sz="3100" dirty="0" smtClean="0"/>
              <a:t>работы:</a:t>
            </a:r>
            <a:br>
              <a:rPr lang="ru-RU" sz="3100" dirty="0" smtClean="0"/>
            </a:br>
            <a:r>
              <a:rPr lang="ru-RU" sz="3100" dirty="0" smtClean="0"/>
              <a:t> 	выяснить </a:t>
            </a:r>
            <a:r>
              <a:rPr lang="ru-RU" sz="3100" dirty="0"/>
              <a:t>особенности правового статуса </a:t>
            </a:r>
            <a:r>
              <a:rPr lang="ru-RU" sz="3100" dirty="0" smtClean="0"/>
              <a:t>	подростков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               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204864"/>
            <a:ext cx="843528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           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  </a:t>
            </a:r>
            <a:r>
              <a:rPr lang="ru-RU" sz="2800" dirty="0" smtClean="0"/>
              <a:t>	</a:t>
            </a:r>
            <a:r>
              <a:rPr lang="ru-RU" sz="2800" dirty="0"/>
              <a:t>	</a:t>
            </a:r>
            <a:r>
              <a:rPr lang="ru-RU" sz="2800" dirty="0" smtClean="0"/>
              <a:t>	</a:t>
            </a:r>
            <a:r>
              <a:rPr lang="ru-RU" sz="2800" b="1" dirty="0" smtClean="0">
                <a:solidFill>
                  <a:schemeClr val="accent6"/>
                </a:solidFill>
              </a:rPr>
              <a:t>ЗАДАЧИ</a:t>
            </a:r>
            <a:r>
              <a:rPr lang="ru-RU" sz="2800" dirty="0"/>
              <a:t>: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 1. Подобрать </a:t>
            </a:r>
            <a:r>
              <a:rPr lang="ru-RU" sz="2800" dirty="0"/>
              <a:t>и прочитать литературу о </a:t>
            </a:r>
            <a:r>
              <a:rPr lang="ru-RU" sz="2800" dirty="0" smtClean="0"/>
              <a:t>правах    и обязанностях подростков.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2800" dirty="0" smtClean="0"/>
              <a:t>   2</a:t>
            </a:r>
            <a:r>
              <a:rPr lang="ru-RU" sz="2800" dirty="0"/>
              <a:t>. Обобщить и оформить презентацию на тему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«Правовой статус подростков».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14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938092"/>
          </a:xfrm>
        </p:spPr>
        <p:txBody>
          <a:bodyPr>
            <a:normAutofit/>
          </a:bodyPr>
          <a:lstStyle/>
          <a:p>
            <a:endParaRPr lang="ru-RU" sz="9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4038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   </a:t>
            </a:r>
          </a:p>
          <a:p>
            <a:pPr marL="0" indent="0">
              <a:buNone/>
            </a:pPr>
            <a:r>
              <a:rPr lang="ru-RU" sz="2400" dirty="0" smtClean="0"/>
              <a:t>Каждый </a:t>
            </a:r>
            <a:r>
              <a:rPr lang="ru-RU" sz="2400" dirty="0"/>
              <a:t>человек хочет быть здоровым и счастливым, хочет жить в мире и </a:t>
            </a:r>
            <a:r>
              <a:rPr lang="ru-RU" sz="2400" dirty="0" smtClean="0"/>
              <a:t>безопасности.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Конституция РФ </a:t>
            </a:r>
            <a:r>
              <a:rPr lang="ru-RU" sz="2400" dirty="0" smtClean="0"/>
              <a:t> провозгласила,  что </a:t>
            </a:r>
            <a:r>
              <a:rPr lang="ru-RU" sz="2400" dirty="0"/>
              <a:t>права и свободы человека являются высшей </a:t>
            </a:r>
            <a:r>
              <a:rPr lang="ru-RU" sz="2400" dirty="0" smtClean="0"/>
              <a:t>ценностью.</a:t>
            </a:r>
          </a:p>
          <a:p>
            <a:pPr marL="0" indent="0">
              <a:buNone/>
            </a:pPr>
            <a:r>
              <a:rPr lang="ru-RU" sz="2400" dirty="0" smtClean="0"/>
              <a:t>Права </a:t>
            </a:r>
            <a:r>
              <a:rPr lang="ru-RU" sz="2400" dirty="0"/>
              <a:t>человека </a:t>
            </a:r>
            <a:r>
              <a:rPr lang="ru-RU" sz="2400" dirty="0" smtClean="0"/>
              <a:t>обеспечиваются </a:t>
            </a:r>
            <a:r>
              <a:rPr lang="ru-RU" sz="2400" dirty="0"/>
              <a:t>правосудием. 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1353219"/>
            <a:ext cx="3346450" cy="223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5044" y="627955"/>
            <a:ext cx="5040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804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88640"/>
            <a:ext cx="6512511" cy="72008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6"/>
                </a:solidFill>
              </a:rPr>
              <a:t>Правовой статус ребенка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360845"/>
            <a:ext cx="3384376" cy="264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340768"/>
            <a:ext cx="3346704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 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      — </a:t>
            </a:r>
            <a:r>
              <a:rPr lang="ru-RU" sz="2000" dirty="0"/>
              <a:t>это его права, обязанности и ответственность от рождения до достижения совершеннолетия.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Законными </a:t>
            </a:r>
            <a:r>
              <a:rPr lang="ru-RU" sz="2000" dirty="0"/>
              <a:t>представителями ребенка при осуществлении им своих прав являются родители или лица, их заменяющие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376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907704" y="9128"/>
            <a:ext cx="5966666" cy="1691680"/>
          </a:xfrm>
        </p:spPr>
        <p:txBody>
          <a:bodyPr/>
          <a:lstStyle/>
          <a:p>
            <a:r>
              <a:rPr lang="ru-RU" sz="3600" dirty="0">
                <a:solidFill>
                  <a:schemeClr val="accent6"/>
                </a:solidFill>
              </a:rPr>
              <a:t>С рождения ребенок имеет </a:t>
            </a:r>
            <a:r>
              <a:rPr lang="ru-RU" sz="3600" dirty="0" smtClean="0">
                <a:solidFill>
                  <a:schemeClr val="accent6"/>
                </a:solidFill>
              </a:rPr>
              <a:t>право</a:t>
            </a:r>
            <a:endParaRPr lang="ru-RU" sz="36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55576" y="1916832"/>
            <a:ext cx="7848872" cy="381642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</a:t>
            </a:r>
            <a:r>
              <a:rPr lang="ru-RU" sz="2400" dirty="0"/>
              <a:t>на имя, отчество, фамилию; </a:t>
            </a:r>
            <a:endParaRPr lang="ru-RU" sz="2400" dirty="0" smtClean="0"/>
          </a:p>
          <a:p>
            <a:pPr algn="l"/>
            <a:r>
              <a:rPr lang="ru-RU" sz="2400" dirty="0" smtClean="0"/>
              <a:t>на </a:t>
            </a:r>
            <a:r>
              <a:rPr lang="ru-RU" sz="2400" dirty="0"/>
              <a:t>гражданство; </a:t>
            </a:r>
            <a:endParaRPr lang="ru-RU" sz="2400" dirty="0" smtClean="0"/>
          </a:p>
          <a:p>
            <a:pPr algn="l"/>
            <a:r>
              <a:rPr lang="ru-RU" sz="2400" dirty="0" smtClean="0"/>
              <a:t>жить </a:t>
            </a:r>
            <a:r>
              <a:rPr lang="ru-RU" sz="2400" dirty="0"/>
              <a:t>и воспитываться в семье</a:t>
            </a:r>
            <a:r>
              <a:rPr lang="ru-RU" sz="2400" dirty="0" smtClean="0"/>
              <a:t>;</a:t>
            </a:r>
          </a:p>
          <a:p>
            <a:pPr algn="l"/>
            <a:r>
              <a:rPr lang="ru-RU" sz="2400" dirty="0" smtClean="0"/>
              <a:t> </a:t>
            </a:r>
            <a:r>
              <a:rPr lang="ru-RU" sz="2400" dirty="0"/>
              <a:t>на общение с обоими родителями и другими родственниками; на защиту; </a:t>
            </a:r>
            <a:endParaRPr lang="ru-RU" sz="2400" dirty="0" smtClean="0"/>
          </a:p>
          <a:p>
            <a:pPr algn="l"/>
            <a:r>
              <a:rPr lang="ru-RU" sz="2400" dirty="0" smtClean="0"/>
              <a:t>получение </a:t>
            </a:r>
            <a:r>
              <a:rPr lang="ru-RU" sz="2400" dirty="0"/>
              <a:t>содержания от своих родителей и других членов семьи</a:t>
            </a:r>
            <a:r>
              <a:rPr lang="ru-RU" sz="2400" dirty="0" smtClean="0"/>
              <a:t>.</a:t>
            </a:r>
          </a:p>
          <a:p>
            <a:pPr algn="l"/>
            <a:r>
              <a:rPr lang="ru-RU" sz="2400" b="1" dirty="0"/>
              <a:t>Ответственность</a:t>
            </a:r>
            <a:r>
              <a:rPr lang="ru-RU" sz="2400" dirty="0"/>
              <a:t>: перед родителями или лицами, их заменяющими, воспитателями, преподавателями.</a:t>
            </a:r>
          </a:p>
        </p:txBody>
      </p:sp>
    </p:spTree>
    <p:extLst>
      <p:ext uri="{BB962C8B-B14F-4D97-AF65-F5344CB8AC3E}">
        <p14:creationId xmlns:p14="http://schemas.microsoft.com/office/powerpoint/2010/main" val="421237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-243408"/>
            <a:ext cx="5966666" cy="1512168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accent6"/>
                </a:solidFill>
                <a:effectLst/>
              </a:rPr>
              <a:t>С 6 лет добавляются: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8424936" cy="4896544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accent6"/>
                </a:solidFill>
              </a:rPr>
              <a:t>Права:</a:t>
            </a:r>
            <a:r>
              <a:rPr lang="ru-RU" dirty="0"/>
              <a:t> совершать мелкие бытовые сделки</a:t>
            </a:r>
            <a:r>
              <a:rPr lang="ru-RU" dirty="0" smtClean="0"/>
              <a:t>,</a:t>
            </a:r>
          </a:p>
          <a:p>
            <a:pPr algn="l"/>
            <a:r>
              <a:rPr lang="ru-RU" dirty="0" smtClean="0"/>
              <a:t>совершать </a:t>
            </a:r>
            <a:r>
              <a:rPr lang="ru-RU" dirty="0"/>
              <a:t>сделки, направленные на безвозмездное получение выгоды, не требующие нотариального удостоверения или государственной регистрации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совершать </a:t>
            </a:r>
            <a:r>
              <a:rPr lang="ru-RU" dirty="0"/>
              <a:t>сделки по распоряжению средствами, предоставленными родителями </a:t>
            </a:r>
            <a:r>
              <a:rPr lang="ru-RU" dirty="0" smtClean="0"/>
              <a:t>для </a:t>
            </a:r>
            <a:r>
              <a:rPr lang="ru-RU" dirty="0"/>
              <a:t>определенной цели или свободного распоряжения.</a:t>
            </a:r>
          </a:p>
          <a:p>
            <a:pPr algn="l"/>
            <a:r>
              <a:rPr lang="ru-RU" b="1" dirty="0">
                <a:solidFill>
                  <a:schemeClr val="accent6"/>
                </a:solidFill>
              </a:rPr>
              <a:t>Обязанности</a:t>
            </a:r>
            <a:r>
              <a:rPr lang="ru-RU" dirty="0"/>
              <a:t>: слушаться родителей и лиц, их заменяющих, принимать их заботу и внимание, за исключением случаев пренебрежительного, грубого, унижающего человеческое достоинство обращения или оскорбления; получить основное общее образование (9 классов); соблюдать правила поведения, установленные в воспитательных и образовательных учреждениях, дома и в общественных местах.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64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chemeClr val="accent6"/>
                </a:solidFill>
              </a:rPr>
              <a:t>Права:</a:t>
            </a:r>
            <a:r>
              <a:rPr lang="ru-RU" sz="2400" dirty="0"/>
              <a:t> на учет своего мнения при решении в семье любого вопроса, затрагивающего его интересы;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быть </a:t>
            </a:r>
            <a:r>
              <a:rPr lang="ru-RU" sz="2400" dirty="0"/>
              <a:t>заслушанным в ходе любого судебного или административного разбирательства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давать согласие на изменение своего имени и фамилии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на восстановление в родительских правах кровных родителей;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на </a:t>
            </a:r>
            <a:r>
              <a:rPr lang="ru-RU" sz="2400" dirty="0"/>
              <a:t>усыновление или передачу в приемную семью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выбирать, с кем жить после развода родителей.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1672" y="915988"/>
            <a:ext cx="527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C 10 </a:t>
            </a:r>
            <a:r>
              <a:rPr lang="ru-RU" sz="3200" b="1" dirty="0">
                <a:solidFill>
                  <a:schemeClr val="accent6"/>
                </a:solidFill>
              </a:rPr>
              <a:t>лет </a:t>
            </a:r>
            <a:r>
              <a:rPr lang="ru-RU" sz="3200" b="1" dirty="0" smtClean="0">
                <a:solidFill>
                  <a:schemeClr val="accent6"/>
                </a:solidFill>
              </a:rPr>
              <a:t>добавляются:</a:t>
            </a:r>
            <a:endParaRPr lang="ru-RU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620688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800" b="1" dirty="0">
                <a:solidFill>
                  <a:schemeClr val="accent6"/>
                </a:solidFill>
              </a:rPr>
              <a:t>С 14 лет добавляются права</a:t>
            </a:r>
            <a:r>
              <a:rPr lang="ru-RU" sz="2800" b="1" dirty="0" smtClean="0">
                <a:solidFill>
                  <a:schemeClr val="accent6"/>
                </a:solidFill>
              </a:rPr>
              <a:t>:</a:t>
            </a:r>
          </a:p>
          <a:p>
            <a:pPr algn="ctr" fontAlgn="base"/>
            <a:endParaRPr lang="ru-RU" sz="20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получить паспорт гражданина Российской Федерации;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самостоятельно обращаться в суд для защиты своих прав;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требовать отмены усыновления;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давать согласие на изменение своего гражданства;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требовать установления отцовства в отношении своего ребенка в судебном порядке;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 smtClean="0"/>
              <a:t>заключать </a:t>
            </a:r>
            <a:r>
              <a:rPr lang="ru-RU" sz="2000" dirty="0"/>
              <a:t>любые сделки с согласия родителей, лиц, их заменяющих;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самостоятельно распоряжаться своим заработком, стипендией, иными доходами;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самостоятельно осуществлять права автора произведения науки, литературы или искусства, изобретения или другого результата своей интеллектуальной деятельности;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/>
              <a:t>вносить вклады в банки и распоряжаться ими;</a:t>
            </a:r>
          </a:p>
          <a:p>
            <a:pPr fontAlgn="base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712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00800" cy="144016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6"/>
                </a:solidFill>
              </a:rPr>
              <a:t>Обязанности и ответственность с 14 лет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8352928" cy="44644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>
                <a:solidFill>
                  <a:schemeClr val="accent6"/>
                </a:solidFill>
              </a:rPr>
              <a:t>Обязанности</a:t>
            </a:r>
            <a:r>
              <a:rPr lang="ru-RU" dirty="0"/>
              <a:t>: выполнять трудовые обязанности в соответствии с условиями контракта, правилами учебного и трудового - распорядка и трудовым законодательством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 </a:t>
            </a:r>
            <a:r>
              <a:rPr lang="ru-RU" dirty="0"/>
              <a:t>соблюдать устав, правила молодежного общественного объединения.</a:t>
            </a:r>
          </a:p>
          <a:p>
            <a:pPr algn="l"/>
            <a:r>
              <a:rPr lang="ru-RU" b="1" dirty="0">
                <a:solidFill>
                  <a:schemeClr val="accent6"/>
                </a:solidFill>
              </a:rPr>
              <a:t>Ответственность: </a:t>
            </a:r>
            <a:r>
              <a:rPr lang="ru-RU" dirty="0"/>
              <a:t>исключение из школы за совершение правонарушений, в том числе грубые и неоднократные нарушения устава школы; самостоятельная имущественная ответственность по заключенным сделкам; возмещение причиненного вреда; ответственность за нарушение трудовой дисциплины; </a:t>
            </a:r>
            <a:endParaRPr lang="ru-RU" dirty="0" smtClean="0"/>
          </a:p>
          <a:p>
            <a:pPr algn="l"/>
            <a:r>
              <a:rPr lang="ru-RU" dirty="0" smtClean="0">
                <a:solidFill>
                  <a:schemeClr val="accent6"/>
                </a:solidFill>
              </a:rPr>
              <a:t>уголовная </a:t>
            </a:r>
            <a:r>
              <a:rPr lang="ru-RU" dirty="0">
                <a:solidFill>
                  <a:schemeClr val="accent6"/>
                </a:solidFill>
              </a:rPr>
              <a:t>ответственность </a:t>
            </a:r>
            <a:r>
              <a:rPr lang="ru-RU" dirty="0"/>
              <a:t>за отдельные виды преступлений (убийство, умышленное нанесение тяжкого и средней тяжести вреда здоровью, изнасилование, кража, грабеж, вымогательство, неправомерное завладение транспортным средством, заведомо ложное сообщение об акте терроризма, вандализм, приведение в негодность транспортных средств сообщения и </a:t>
            </a:r>
            <a:r>
              <a:rPr lang="ru-RU" dirty="0" smtClean="0"/>
              <a:t>другие.)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4671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358</TotalTime>
  <Words>714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   ЦЕЛЬ работы:   выяснить особенности правового статуса  подростков                 </vt:lpstr>
      <vt:lpstr>Презентация PowerPoint</vt:lpstr>
      <vt:lpstr>Правовой статус ребенка</vt:lpstr>
      <vt:lpstr>С рождения ребенок имеет право</vt:lpstr>
      <vt:lpstr>С 6 лет добавляются:</vt:lpstr>
      <vt:lpstr>Презентация PowerPoint</vt:lpstr>
      <vt:lpstr>Презентация PowerPoint</vt:lpstr>
      <vt:lpstr>Обязанности и ответственность с 14 лет</vt:lpstr>
      <vt:lpstr>С 16 лет добавляются:</vt:lpstr>
      <vt:lpstr>В 18 лет человек становится совершеннолетним</vt:lpstr>
      <vt:lpstr>Презентация PowerPoint</vt:lpstr>
      <vt:lpstr>Презентация PowerPoint</vt:lpstr>
      <vt:lpstr>Презентация PowerPoint</vt:lpstr>
      <vt:lpstr>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Востоков</dc:creator>
  <cp:lastModifiedBy>Юлия</cp:lastModifiedBy>
  <cp:revision>65</cp:revision>
  <dcterms:created xsi:type="dcterms:W3CDTF">2020-05-27T15:05:31Z</dcterms:created>
  <dcterms:modified xsi:type="dcterms:W3CDTF">2020-05-28T19:03:39Z</dcterms:modified>
</cp:coreProperties>
</file>