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sldIdLst>
    <p:sldId id="277" r:id="rId3"/>
    <p:sldId id="266" r:id="rId4"/>
    <p:sldId id="300" r:id="rId5"/>
    <p:sldId id="278" r:id="rId6"/>
    <p:sldId id="291" r:id="rId7"/>
    <p:sldId id="292" r:id="rId8"/>
    <p:sldId id="279" r:id="rId9"/>
    <p:sldId id="294" r:id="rId10"/>
    <p:sldId id="281" r:id="rId11"/>
    <p:sldId id="293" r:id="rId12"/>
    <p:sldId id="284" r:id="rId13"/>
    <p:sldId id="285" r:id="rId14"/>
    <p:sldId id="295" r:id="rId15"/>
    <p:sldId id="296" r:id="rId16"/>
    <p:sldId id="286" r:id="rId17"/>
    <p:sldId id="297" r:id="rId18"/>
    <p:sldId id="298" r:id="rId19"/>
    <p:sldId id="299" r:id="rId20"/>
    <p:sldId id="289" r:id="rId21"/>
    <p:sldId id="271" r:id="rId22"/>
    <p:sldId id="290" r:id="rId23"/>
    <p:sldId id="274" r:id="rId24"/>
    <p:sldId id="272" r:id="rId25"/>
    <p:sldId id="276" r:id="rId26"/>
  </p:sldIdLst>
  <p:sldSz cx="12192000" cy="6858000"/>
  <p:notesSz cx="6858000" cy="9144000"/>
  <p:embeddedFontLst>
    <p:embeddedFont>
      <p:font typeface="Matilda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Monotype Corsiva" pitchFamily="66" charset="0"/>
      <p:italic r:id="rId32"/>
    </p:embeddedFont>
    <p:embeddedFont>
      <p:font typeface="Trebuchet MS" pitchFamily="34" charset="0"/>
      <p:regular r:id="rId33"/>
      <p:bold r:id="rId34"/>
      <p:italic r:id="rId35"/>
      <p:boldItalic r:id="rId36"/>
    </p:embeddedFont>
    <p:embeddedFont>
      <p:font typeface="Georgia" pitchFamily="18" charset="0"/>
      <p:regular r:id="rId37"/>
      <p:bold r:id="rId38"/>
      <p:italic r:id="rId39"/>
      <p:boldItalic r:id="rId40"/>
    </p:embeddedFont>
    <p:embeddedFont>
      <p:font typeface="Arial Narrow" pitchFamily="3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42D"/>
    <a:srgbClr val="993300"/>
    <a:srgbClr val="B9D08C"/>
    <a:srgbClr val="4B7555"/>
    <a:srgbClr val="F76865"/>
    <a:srgbClr val="FFEAA7"/>
    <a:srgbClr val="FFDE75"/>
    <a:srgbClr val="FFD85B"/>
    <a:srgbClr val="007A37"/>
    <a:srgbClr val="006C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howGuides="1">
      <p:cViewPr varScale="1">
        <p:scale>
          <a:sx n="80" d="100"/>
          <a:sy n="80" d="100"/>
        </p:scale>
        <p:origin x="-102" y="-576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207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706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3183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80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858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007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71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736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560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85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75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8212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696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96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63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151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5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929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95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27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7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60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8E58C-E7A6-41B0-9596-47478E2A3A1A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244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8E58C-E7A6-41B0-9596-47478E2A3A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F1E4-8445-454E-87F7-4EF11F4AB4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50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2523" y="1569650"/>
            <a:ext cx="8229600" cy="1143000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Ф.М.Достоевский</a:t>
            </a:r>
            <a:r>
              <a:rPr lang="ru-RU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/>
            </a:r>
            <a:br>
              <a:rPr lang="ru-RU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</a:br>
            <a:r>
              <a:rPr lang="ru-RU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«Мир спасет красота»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Что спасет мир?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25541" y="3140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48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Л.Н.Толстой</a:t>
            </a:r>
            <a:r>
              <a:rPr lang="ru-RU" sz="4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 «Целомудренная женщина»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46784" y="458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48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Библиия</a:t>
            </a:r>
            <a:endParaRPr lang="ru-RU" sz="4800" b="1" dirty="0" smtClean="0">
              <a:ln w="11430"/>
              <a:solidFill>
                <a:srgbClr val="99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  <a:ea typeface="+mn-ea"/>
              <a:cs typeface="+mn-cs"/>
            </a:endParaRPr>
          </a:p>
          <a:p>
            <a:pPr>
              <a:lnSpc>
                <a:spcPct val="80000"/>
              </a:lnSpc>
              <a:defRPr/>
            </a:pPr>
            <a:r>
              <a:rPr lang="ru-RU" sz="48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«Спасение </a:t>
            </a:r>
            <a:r>
              <a:rPr lang="ru-RU" sz="4800" b="1" dirty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мира в </a:t>
            </a:r>
            <a:r>
              <a:rPr lang="ru-RU" sz="48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любви»</a:t>
            </a:r>
            <a:endParaRPr lang="ru-RU" sz="4800" b="1" dirty="0">
              <a:ln w="11430"/>
              <a:solidFill>
                <a:srgbClr val="99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9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67608" y="332656"/>
            <a:ext cx="72728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Удивление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 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415480" y="1556793"/>
            <a:ext cx="10166920" cy="45693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</a:rPr>
              <a:t>Прием </a:t>
            </a:r>
            <a:r>
              <a:rPr lang="ru-RU" sz="4800" b="1" dirty="0" smtClean="0">
                <a:solidFill>
                  <a:srgbClr val="C00000"/>
                </a:solidFill>
              </a:rPr>
              <a:t>2</a:t>
            </a:r>
          </a:p>
          <a:p>
            <a:pPr marL="0" indent="0" algn="ctr">
              <a:buNone/>
            </a:pPr>
            <a:r>
              <a:rPr lang="ru-RU" sz="4800" b="1" dirty="0" smtClean="0"/>
              <a:t>Столкновение </a:t>
            </a:r>
            <a:r>
              <a:rPr lang="ru-RU" sz="4800" b="1" dirty="0"/>
              <a:t>разных мнений учащихся с помощью вопроса </a:t>
            </a:r>
            <a:endParaRPr lang="ru-RU" sz="4800" b="1" dirty="0" smtClean="0"/>
          </a:p>
          <a:p>
            <a:pPr marL="0" indent="0" algn="ctr">
              <a:buNone/>
            </a:pPr>
            <a:r>
              <a:rPr lang="ru-RU" sz="4800" b="1" dirty="0" smtClean="0"/>
              <a:t>или </a:t>
            </a:r>
            <a:r>
              <a:rPr lang="ru-RU" sz="4800" b="1" dirty="0"/>
              <a:t>практического задания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1203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1628800"/>
            <a:ext cx="8856984" cy="5229200"/>
          </a:xfrm>
        </p:spPr>
        <p:txBody>
          <a:bodyPr>
            <a:normAutofit/>
          </a:bodyPr>
          <a:lstStyle/>
          <a:p>
            <a:pPr marL="45720" algn="l">
              <a:spcBef>
                <a:spcPct val="20000"/>
              </a:spcBef>
              <a:spcAft>
                <a:spcPts val="300"/>
              </a:spcAft>
            </a:pP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6000" i="1" dirty="0">
                <a:ea typeface="+mn-ea"/>
                <a:cs typeface="+mn-cs"/>
              </a:rPr>
              <a:t> </a:t>
            </a: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87488" y="332656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Урок русского языка. 3 класс</a:t>
            </a:r>
          </a:p>
          <a:p>
            <a:r>
              <a:rPr lang="ru-RU" sz="2800" b="1" dirty="0"/>
              <a:t>Сложные слова</a:t>
            </a:r>
          </a:p>
        </p:txBody>
      </p:sp>
      <p:pic>
        <p:nvPicPr>
          <p:cNvPr id="1026" name="Picture 2" descr="C:\Users\User\Desktop\20210928_12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424" y="1772816"/>
            <a:ext cx="49463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0016" y="1286762"/>
            <a:ext cx="54623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00642D"/>
                </a:solidFill>
              </a:rPr>
              <a:t>Лесток</a:t>
            </a:r>
            <a:r>
              <a:rPr lang="ru-RU" sz="2800" b="1" dirty="0">
                <a:solidFill>
                  <a:srgbClr val="00642D"/>
                </a:solidFill>
              </a:rPr>
              <a:t>, </a:t>
            </a:r>
            <a:r>
              <a:rPr lang="ru-RU" sz="2800" b="1" dirty="0" err="1">
                <a:solidFill>
                  <a:srgbClr val="00642D"/>
                </a:solidFill>
              </a:rPr>
              <a:t>вадапад</a:t>
            </a:r>
            <a:r>
              <a:rPr lang="ru-RU" sz="2800" b="1" dirty="0">
                <a:solidFill>
                  <a:srgbClr val="00642D"/>
                </a:solidFill>
              </a:rPr>
              <a:t>, </a:t>
            </a:r>
            <a:r>
              <a:rPr lang="ru-RU" sz="2800" b="1" dirty="0" err="1">
                <a:solidFill>
                  <a:srgbClr val="00642D"/>
                </a:solidFill>
              </a:rPr>
              <a:t>граза</a:t>
            </a:r>
            <a:endParaRPr lang="ru-RU" sz="2800" b="1" dirty="0">
              <a:solidFill>
                <a:srgbClr val="00642D"/>
              </a:solidFill>
            </a:endParaRPr>
          </a:p>
          <a:p>
            <a:r>
              <a:rPr lang="ru-RU" sz="2800" dirty="0"/>
              <a:t> - Исправить ошибки в словах, обозначить </a:t>
            </a:r>
            <a:r>
              <a:rPr lang="ru-RU" sz="2800" dirty="0" smtClean="0"/>
              <a:t>орфограммы</a:t>
            </a:r>
            <a:r>
              <a:rPr lang="ru-RU" sz="2800" dirty="0"/>
              <a:t>, выделить корень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Какое слово «лишнее»? Почему?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Существуют ли слова с двумя корнями?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-Какой вопрос возникает?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Докажите, что в этом слове два корня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Как можно назвать такие слова?</a:t>
            </a:r>
          </a:p>
        </p:txBody>
      </p:sp>
    </p:spTree>
    <p:extLst>
      <p:ext uri="{BB962C8B-B14F-4D97-AF65-F5344CB8AC3E}">
        <p14:creationId xmlns:p14="http://schemas.microsoft.com/office/powerpoint/2010/main" xmlns="" val="642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бъект 2"/>
          <p:cNvSpPr>
            <a:spLocks noGrp="1"/>
          </p:cNvSpPr>
          <p:nvPr>
            <p:ph sz="quarter" idx="4294967295"/>
          </p:nvPr>
        </p:nvSpPr>
        <p:spPr>
          <a:xfrm>
            <a:off x="2030829" y="1556792"/>
            <a:ext cx="8062368" cy="10055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Прием </a:t>
            </a:r>
            <a:r>
              <a:rPr lang="ru-RU" b="1" dirty="0" smtClean="0">
                <a:solidFill>
                  <a:srgbClr val="C00000"/>
                </a:solidFill>
              </a:rPr>
              <a:t>3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Шаг </a:t>
            </a:r>
            <a:r>
              <a:rPr lang="ru-RU" b="1" dirty="0">
                <a:solidFill>
                  <a:srgbClr val="C00000"/>
                </a:solidFill>
              </a:rPr>
              <a:t>1.</a:t>
            </a:r>
            <a:r>
              <a:rPr lang="ru-RU" b="1" dirty="0"/>
              <a:t>Обнажить житейское представление обучающихся с помощью вопроса или практического задания «на ошибку».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35115" y="476672"/>
            <a:ext cx="6453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Удивление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 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4294967295"/>
          </p:nvPr>
        </p:nvSpPr>
        <p:spPr>
          <a:xfrm>
            <a:off x="2029565" y="4293096"/>
            <a:ext cx="8064896" cy="10055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Шаг 2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r>
              <a:rPr lang="ru-RU" b="1" dirty="0" smtClean="0"/>
              <a:t>Предъявить </a:t>
            </a:r>
            <a:r>
              <a:rPr lang="ru-RU" b="1" dirty="0"/>
              <a:t>научный факт посредством сообщения, эксперимента или наглядности.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0299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855640" y="245974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Урок окружающего мира. </a:t>
            </a:r>
          </a:p>
          <a:p>
            <a:r>
              <a:rPr lang="ru-RU" sz="3600" b="1" dirty="0"/>
              <a:t>Растительный мир пустыни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45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3392" y="109454"/>
            <a:ext cx="10972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Затруднение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 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207568" y="2204864"/>
            <a:ext cx="8062368" cy="1005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Прием 4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/>
              <a:t>Дать практическое задание,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3600" b="1" dirty="0" smtClean="0"/>
              <a:t>не выполнимое вообще.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3910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1628800"/>
            <a:ext cx="8856984" cy="5229200"/>
          </a:xfrm>
        </p:spPr>
        <p:txBody>
          <a:bodyPr>
            <a:normAutofit/>
          </a:bodyPr>
          <a:lstStyle/>
          <a:p>
            <a:pPr marL="45720" algn="l">
              <a:spcBef>
                <a:spcPct val="20000"/>
              </a:spcBef>
              <a:spcAft>
                <a:spcPts val="300"/>
              </a:spcAft>
            </a:pP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6000" i="1" dirty="0">
                <a:ea typeface="+mn-ea"/>
                <a:cs typeface="+mn-cs"/>
              </a:rPr>
              <a:t> </a:t>
            </a: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935754" y="332656"/>
            <a:ext cx="6524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C00000"/>
                </a:solidFill>
              </a:rPr>
              <a:t>Урок математики. 2 класс</a:t>
            </a:r>
          </a:p>
          <a:p>
            <a:pPr algn="r"/>
            <a:r>
              <a:rPr lang="ru-RU" sz="2800" b="1" dirty="0">
                <a:solidFill>
                  <a:srgbClr val="00642D"/>
                </a:solidFill>
              </a:rPr>
              <a:t>Метр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3891" y="1124744"/>
            <a:ext cx="7470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/>
              <a:t>Какие единицы длины вы знаете? (мм, см, </a:t>
            </a:r>
            <a:r>
              <a:rPr lang="ru-RU" sz="2400" b="1" dirty="0" err="1"/>
              <a:t>дм</a:t>
            </a:r>
            <a:r>
              <a:rPr lang="ru-RU" sz="24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ru-RU" sz="2400" b="1" dirty="0"/>
              <a:t>Найдите длину нашего класса, используя данные единицы измерения длины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06000" y="16102408"/>
            <a:ext cx="33683509" cy="2526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204" y="2559336"/>
            <a:ext cx="3687549" cy="367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82"/>
          <a:stretch/>
        </p:blipFill>
        <p:spPr bwMode="auto">
          <a:xfrm>
            <a:off x="6456040" y="2310942"/>
            <a:ext cx="4752528" cy="386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17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3472" y="1600201"/>
            <a:ext cx="9212323" cy="4525963"/>
          </a:xfrm>
        </p:spPr>
        <p:txBody>
          <a:bodyPr/>
          <a:lstStyle/>
          <a:p>
            <a:pPr marL="0" lvl="0" indent="0" algn="ctr">
              <a:buNone/>
              <a:defRPr/>
            </a:pPr>
            <a:r>
              <a:rPr lang="ru-RU" sz="3600" b="1" dirty="0">
                <a:solidFill>
                  <a:srgbClr val="C00000"/>
                </a:solidFill>
              </a:rPr>
              <a:t>Прием 5 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 marL="0" lvl="0" indent="0" algn="ctr"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prstClr val="black"/>
                </a:solidFill>
              </a:rPr>
              <a:t>Дать практическое задание, не сходное с предыдущим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919536" y="188640"/>
            <a:ext cx="8636259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n-ea"/>
                <a:cs typeface="+mn-cs"/>
              </a:rPr>
              <a:t>Затруднение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22114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solidFill>
                  <a:srgbClr val="FF0000"/>
                </a:solidFill>
                <a:ea typeface="+mn-ea"/>
                <a:cs typeface="+mn-cs"/>
              </a:rPr>
              <a:t>Урок русского языка. 2 </a:t>
            </a:r>
            <a:r>
              <a:rPr lang="ru-RU" sz="2800" b="1" dirty="0" smtClean="0">
                <a:solidFill>
                  <a:srgbClr val="FF0000"/>
                </a:solidFill>
                <a:ea typeface="+mn-ea"/>
                <a:cs typeface="+mn-cs"/>
              </a:rPr>
              <a:t>класс</a:t>
            </a:r>
            <a:br>
              <a:rPr lang="ru-RU" sz="2800" b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2800" b="1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Перенос слов с двойными согласными</a:t>
            </a:r>
            <a:b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800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271464" y="1128159"/>
            <a:ext cx="1389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цирк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40297" y="1128159"/>
            <a:ext cx="18732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клоун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799856" y="1161691"/>
            <a:ext cx="194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группа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7176119" y="1161691"/>
            <a:ext cx="16193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атом</a:t>
            </a:r>
            <a:endParaRPr kumimoji="0" lang="ru-RU" altLang="ru-RU" sz="4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9264352" y="1127825"/>
            <a:ext cx="194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друзья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185667" y="1829500"/>
            <a:ext cx="7751088" cy="738834"/>
          </a:xfrm>
          <a:prstGeom prst="flowChartAlternateProcess">
            <a:avLst/>
          </a:prstGeom>
          <a:solidFill>
            <a:srgbClr val="FFFFFF"/>
          </a:solidFill>
          <a:ln w="25400" cap="flat" cmpd="sng" algn="ctr">
            <a:solidFill>
              <a:srgbClr val="2D2D8A"/>
            </a:solidFill>
            <a:prstDash val="solid"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D310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ПРАВИЛА ПЕРЕНОСА</a:t>
            </a: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924681" y="3212976"/>
            <a:ext cx="2304256" cy="1500187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переносятся по слогам</a:t>
            </a:r>
            <a:endParaRPr lang="ru-RU" sz="2800" b="1" kern="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3433084" y="4293096"/>
            <a:ext cx="2446891" cy="1656184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слова из одного слога не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переносятся</a:t>
            </a:r>
            <a:endParaRPr kumimoji="0" lang="ru-RU" altLang="ru-RU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6061211" y="3229448"/>
            <a:ext cx="2762733" cy="1639712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одна буква на строке не остается и не переносится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8979652" y="4236270"/>
            <a:ext cx="2736304" cy="171301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i="1" kern="0" dirty="0">
                <a:solidFill>
                  <a:srgbClr val="002060"/>
                </a:solidFill>
                <a:cs typeface="Times New Roman" pitchFamily="18" charset="0"/>
              </a:rPr>
              <a:t>ъ, ь, й </a:t>
            </a: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не отделяются от </a:t>
            </a:r>
            <a:r>
              <a:rPr lang="ru-RU" sz="2800" b="1" kern="0" dirty="0" smtClean="0">
                <a:solidFill>
                  <a:srgbClr val="002060"/>
                </a:solidFill>
                <a:cs typeface="Times New Roman" pitchFamily="18" charset="0"/>
              </a:rPr>
              <a:t>предшествую-</a:t>
            </a:r>
            <a:endParaRPr lang="ru-RU" sz="28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kern="0" dirty="0" err="1">
                <a:solidFill>
                  <a:srgbClr val="002060"/>
                </a:solidFill>
                <a:cs typeface="Times New Roman" pitchFamily="18" charset="0"/>
              </a:rPr>
              <a:t>щих</a:t>
            </a: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800" b="1" kern="0" dirty="0" smtClean="0">
                <a:solidFill>
                  <a:srgbClr val="002060"/>
                </a:solidFill>
                <a:cs typeface="Times New Roman" pitchFamily="18" charset="0"/>
              </a:rPr>
              <a:t>букв</a:t>
            </a:r>
            <a:endParaRPr lang="ru-RU" sz="2800" b="1" kern="0" dirty="0">
              <a:solidFill>
                <a:srgbClr val="002060"/>
              </a:solidFill>
              <a:cs typeface="Times New Roman" pitchFamily="18" charset="0"/>
            </a:endParaRPr>
          </a:p>
        </p:txBody>
      </p:sp>
      <p:cxnSp>
        <p:nvCxnSpPr>
          <p:cNvPr id="16" name="Прямая со стрелкой 15"/>
          <p:cNvCxnSpPr>
            <a:endCxn id="10" idx="0"/>
          </p:cNvCxnSpPr>
          <p:nvPr/>
        </p:nvCxnSpPr>
        <p:spPr>
          <a:xfrm flipH="1">
            <a:off x="2076809" y="2568334"/>
            <a:ext cx="583718" cy="644642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430367" y="2584806"/>
            <a:ext cx="0" cy="1708290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759837" y="2535680"/>
            <a:ext cx="0" cy="69376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704054" y="2584806"/>
            <a:ext cx="535023" cy="1651464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Grp="1" noChangeArrowheads="1"/>
          </p:cNvSpPr>
          <p:nvPr>
            <p:ph idx="1"/>
          </p:nvPr>
        </p:nvSpPr>
        <p:spPr bwMode="auto">
          <a:xfrm>
            <a:off x="2226771" y="1121614"/>
            <a:ext cx="2138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4000" b="1" i="1" kern="0" dirty="0">
                <a:solidFill>
                  <a:srgbClr val="00642D"/>
                </a:solidFill>
              </a:rPr>
              <a:t>г</a:t>
            </a:r>
            <a:r>
              <a:rPr kumimoji="0" lang="ru-RU" altLang="ru-RU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Arial" charset="0"/>
                <a:cs typeface="Arial" charset="0"/>
              </a:rPr>
              <a:t>ру-ппа</a:t>
            </a:r>
            <a:endParaRPr kumimoji="0" lang="ru-RU" altLang="ru-RU" sz="4000" b="1" i="1" u="none" strike="noStrike" kern="0" cap="none" spc="0" normalizeH="0" baseline="0" noProof="0" dirty="0">
              <a:ln>
                <a:noFill/>
              </a:ln>
              <a:solidFill>
                <a:srgbClr val="00642D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7673002" y="1161691"/>
            <a:ext cx="2138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4000" b="1" i="1" kern="0" dirty="0" err="1">
                <a:solidFill>
                  <a:srgbClr val="00642D"/>
                </a:solidFill>
              </a:rPr>
              <a:t>г</a:t>
            </a:r>
            <a:r>
              <a:rPr kumimoji="0" lang="ru-RU" altLang="ru-RU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Arial" charset="0"/>
                <a:cs typeface="Arial" charset="0"/>
              </a:rPr>
              <a:t>руп</a:t>
            </a: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Arial" charset="0"/>
                <a:cs typeface="Arial" charset="0"/>
              </a:rPr>
              <a:t>-па</a:t>
            </a:r>
            <a:endParaRPr kumimoji="0" lang="ru-RU" altLang="ru-RU" sz="4000" b="1" i="1" u="none" strike="noStrike" kern="0" cap="none" spc="0" normalizeH="0" baseline="0" noProof="0" dirty="0">
              <a:ln>
                <a:noFill/>
              </a:ln>
              <a:solidFill>
                <a:srgbClr val="00642D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1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0.00024 L -0.15235 0.6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3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0299 0.683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34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0169 L -0.06758 0.66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32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1157 L 0.01133 0.684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25" grpId="0" build="p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3392" y="109454"/>
            <a:ext cx="10972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Затруднение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703512" y="1600201"/>
            <a:ext cx="987888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</a:rPr>
              <a:t>Прием 6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Шаг </a:t>
            </a:r>
            <a:r>
              <a:rPr lang="ru-RU" sz="4000" b="1" dirty="0">
                <a:solidFill>
                  <a:srgbClr val="C00000"/>
                </a:solidFill>
              </a:rPr>
              <a:t>1</a:t>
            </a:r>
            <a:r>
              <a:rPr lang="ru-RU" sz="4000" b="1" dirty="0" smtClean="0">
                <a:solidFill>
                  <a:srgbClr val="C00000"/>
                </a:solidFill>
              </a:rPr>
              <a:t>. </a:t>
            </a:r>
            <a:r>
              <a:rPr lang="ru-RU" sz="4000" b="1" dirty="0" smtClean="0"/>
              <a:t>Дать </a:t>
            </a:r>
            <a:r>
              <a:rPr lang="ru-RU" sz="4000" b="1" dirty="0"/>
              <a:t>невыполнимое практическое задание,  сходное с предыдущим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>Шаг </a:t>
            </a:r>
            <a:r>
              <a:rPr lang="ru-RU" sz="4000" b="1" dirty="0" smtClean="0">
                <a:solidFill>
                  <a:srgbClr val="C00000"/>
                </a:solidFill>
              </a:rPr>
              <a:t>2. </a:t>
            </a:r>
            <a:r>
              <a:rPr lang="ru-RU" sz="4000" b="1" dirty="0" smtClean="0"/>
              <a:t>Доказать</a:t>
            </a:r>
            <a:r>
              <a:rPr lang="ru-RU" sz="4000" b="1" dirty="0"/>
              <a:t>, что задание учениками не выполнено.</a:t>
            </a:r>
          </a:p>
        </p:txBody>
      </p:sp>
    </p:spTree>
    <p:extLst>
      <p:ext uri="{BB962C8B-B14F-4D97-AF65-F5344CB8AC3E}">
        <p14:creationId xmlns:p14="http://schemas.microsoft.com/office/powerpoint/2010/main" xmlns="" val="16755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1628800"/>
            <a:ext cx="8856984" cy="5229200"/>
          </a:xfrm>
        </p:spPr>
        <p:txBody>
          <a:bodyPr>
            <a:normAutofit/>
          </a:bodyPr>
          <a:lstStyle/>
          <a:p>
            <a:pPr marL="45720" algn="l">
              <a:spcBef>
                <a:spcPct val="20000"/>
              </a:spcBef>
              <a:spcAft>
                <a:spcPts val="300"/>
              </a:spcAft>
            </a:pP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6000" i="1" dirty="0">
                <a:ea typeface="+mn-ea"/>
                <a:cs typeface="+mn-cs"/>
              </a:rPr>
              <a:t> </a:t>
            </a: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03512" y="1333641"/>
            <a:ext cx="96490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i="1" dirty="0">
                <a:solidFill>
                  <a:srgbClr val="993300"/>
                </a:solidFill>
              </a:rPr>
              <a:t>Вставить пропущенные буквы</a:t>
            </a:r>
          </a:p>
          <a:p>
            <a:pPr>
              <a:lnSpc>
                <a:spcPct val="150000"/>
              </a:lnSpc>
            </a:pPr>
            <a:r>
              <a:rPr lang="ru-RU" sz="3600" b="1" dirty="0"/>
              <a:t>р</a:t>
            </a:r>
            <a:r>
              <a:rPr lang="ru-RU" sz="3600" b="1" dirty="0" smtClean="0"/>
              <a:t>…</a:t>
            </a:r>
            <a:r>
              <a:rPr lang="ru-RU" sz="3600" b="1" dirty="0" err="1" smtClean="0"/>
              <a:t>чной</a:t>
            </a:r>
            <a:r>
              <a:rPr lang="ru-RU" sz="3600" b="1" dirty="0" smtClean="0"/>
              <a:t>                   </a:t>
            </a:r>
            <a:r>
              <a:rPr lang="ru-RU" sz="3600" b="1" dirty="0" err="1"/>
              <a:t>д</a:t>
            </a:r>
            <a:r>
              <a:rPr lang="ru-RU" sz="3600" b="1" dirty="0" err="1" smtClean="0"/>
              <a:t>ят</a:t>
            </a:r>
            <a:r>
              <a:rPr lang="ru-RU" sz="3600" b="1" dirty="0" smtClean="0"/>
              <a:t>…л</a:t>
            </a:r>
            <a:endParaRPr lang="ru-RU" sz="3600" b="1" dirty="0"/>
          </a:p>
          <a:p>
            <a:pPr>
              <a:lnSpc>
                <a:spcPct val="150000"/>
              </a:lnSpc>
            </a:pPr>
            <a:r>
              <a:rPr lang="ru-RU" sz="3600" b="1" dirty="0"/>
              <a:t>сер…</a:t>
            </a:r>
            <a:r>
              <a:rPr lang="ru-RU" sz="3600" b="1" dirty="0" err="1"/>
              <a:t>це</a:t>
            </a:r>
            <a:r>
              <a:rPr lang="ru-RU" sz="3600" b="1" dirty="0"/>
              <a:t>                    </a:t>
            </a:r>
            <a:r>
              <a:rPr lang="ru-RU" sz="3600" b="1" dirty="0" err="1"/>
              <a:t>рю</a:t>
            </a:r>
            <a:r>
              <a:rPr lang="ru-RU" sz="3600" b="1" dirty="0"/>
              <a:t>…</a:t>
            </a:r>
            <a:r>
              <a:rPr lang="ru-RU" sz="3600" b="1" dirty="0" err="1"/>
              <a:t>зак</a:t>
            </a:r>
            <a:r>
              <a:rPr lang="ru-RU" sz="3600" b="1" dirty="0"/>
              <a:t>  </a:t>
            </a:r>
          </a:p>
          <a:p>
            <a:r>
              <a:rPr lang="ru-RU" sz="3600" b="1" dirty="0" err="1"/>
              <a:t>д</a:t>
            </a:r>
            <a:r>
              <a:rPr lang="ru-RU" sz="3600" b="1" dirty="0" err="1" smtClean="0"/>
              <a:t>у</a:t>
            </a:r>
            <a:r>
              <a:rPr lang="ru-RU" sz="3600" b="1" dirty="0" smtClean="0"/>
              <a:t>…</a:t>
            </a:r>
            <a:r>
              <a:rPr lang="ru-RU" sz="3600" b="1" dirty="0" err="1" smtClean="0"/>
              <a:t>ки</a:t>
            </a:r>
            <a:r>
              <a:rPr lang="ru-RU" sz="3600" b="1" dirty="0" smtClean="0"/>
              <a:t>                     </a:t>
            </a:r>
            <a:r>
              <a:rPr lang="ru-RU" sz="3600" b="1" dirty="0"/>
              <a:t>во…зал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</a:p>
          <a:p>
            <a:endParaRPr lang="ru-RU" sz="3600" b="1" dirty="0">
              <a:solidFill>
                <a:srgbClr val="C00000"/>
              </a:solidFill>
            </a:endParaRPr>
          </a:p>
          <a:p>
            <a:r>
              <a:rPr lang="ru-RU" sz="3600" b="1" i="1" dirty="0">
                <a:solidFill>
                  <a:srgbClr val="993300"/>
                </a:solidFill>
              </a:rPr>
              <a:t>-В слова какого столбика было легче вставлять слова?</a:t>
            </a:r>
          </a:p>
          <a:p>
            <a:r>
              <a:rPr lang="ru-RU" sz="3600" b="1" i="1" dirty="0">
                <a:solidFill>
                  <a:srgbClr val="993300"/>
                </a:solidFill>
              </a:rPr>
              <a:t>- Почему?</a:t>
            </a:r>
            <a:r>
              <a:rPr lang="ru-RU" sz="3600" b="1" dirty="0">
                <a:solidFill>
                  <a:srgbClr val="993300"/>
                </a:solidFill>
              </a:rPr>
              <a:t>                                 </a:t>
            </a:r>
            <a:r>
              <a:rPr lang="ru-RU" sz="2600" b="1" dirty="0">
                <a:solidFill>
                  <a:srgbClr val="993300"/>
                </a:solidFill>
              </a:rPr>
              <a:t>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9456" y="404664"/>
            <a:ext cx="9793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Урок русского языка. 2 класс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</a:rPr>
              <a:t>Непроверяемые орфограммы в корне слова.</a:t>
            </a:r>
          </a:p>
        </p:txBody>
      </p:sp>
    </p:spTree>
    <p:extLst>
      <p:ext uri="{BB962C8B-B14F-4D97-AF65-F5344CB8AC3E}">
        <p14:creationId xmlns:p14="http://schemas.microsoft.com/office/powerpoint/2010/main" xmlns="" val="39431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2495600" y="404664"/>
            <a:ext cx="7869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  <a:defRPr/>
            </a:pPr>
            <a:endParaRPr lang="ru-RU" sz="6000" b="1" dirty="0">
              <a:ln w="11430"/>
              <a:gradFill>
                <a:gsLst>
                  <a:gs pos="23000">
                    <a:srgbClr val="006C31"/>
                  </a:gs>
                  <a:gs pos="50000">
                    <a:srgbClr val="00B050"/>
                  </a:gs>
                  <a:gs pos="78000">
                    <a:srgbClr val="00642D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  <a:p>
            <a:pPr>
              <a:lnSpc>
                <a:spcPct val="80000"/>
              </a:lnSpc>
              <a:defRPr/>
            </a:pPr>
            <a:endParaRPr lang="ru-RU" sz="7200" b="1" dirty="0">
              <a:ln w="11430"/>
              <a:gradFill>
                <a:gsLst>
                  <a:gs pos="23000">
                    <a:srgbClr val="006C31"/>
                  </a:gs>
                  <a:gs pos="50000">
                    <a:srgbClr val="00B050"/>
                  </a:gs>
                  <a:gs pos="78000">
                    <a:srgbClr val="00642D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36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7200" b="1" dirty="0" smtClean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Цель </a:t>
            </a:r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мастер-класса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55440" y="1052736"/>
            <a:ext cx="10526960" cy="554461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   Цель: </a:t>
            </a:r>
            <a:r>
              <a:rPr lang="ru-RU" sz="4000" dirty="0" smtClean="0">
                <a:solidFill>
                  <a:srgbClr val="000000"/>
                </a:solidFill>
                <a:ea typeface="Times New Roman"/>
                <a:cs typeface="Times New Roman"/>
              </a:rPr>
              <a:t>представить  </a:t>
            </a:r>
            <a:r>
              <a:rPr lang="ru-RU" sz="4000" dirty="0">
                <a:solidFill>
                  <a:srgbClr val="000000"/>
                </a:solidFill>
                <a:ea typeface="Times New Roman"/>
                <a:cs typeface="Times New Roman"/>
              </a:rPr>
              <a:t>апробированную модель педагогической деятельности по  созданию проблемных ситуаций на уроках в начальных классах </a:t>
            </a:r>
            <a:endParaRPr lang="ru-RU" sz="4000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400" dirty="0"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400" b="1" dirty="0">
                <a:solidFill>
                  <a:srgbClr val="000000"/>
                </a:solidFill>
                <a:ea typeface="Times New Roman"/>
                <a:cs typeface="Times New Roman"/>
              </a:rPr>
              <a:t>Задачи:</a:t>
            </a:r>
            <a:endParaRPr lang="ru-RU" sz="34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Clr>
                <a:srgbClr val="C00000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3400" dirty="0">
                <a:solidFill>
                  <a:srgbClr val="000000"/>
                </a:solidFill>
                <a:ea typeface="Times New Roman"/>
                <a:cs typeface="Times New Roman"/>
              </a:rPr>
              <a:t>Обозначить актуальность технологии проблемного обучения на современном этапе образования;</a:t>
            </a:r>
            <a:endParaRPr lang="ru-RU" sz="3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Clr>
                <a:srgbClr val="C00000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3400" dirty="0">
                <a:solidFill>
                  <a:srgbClr val="000000"/>
                </a:solidFill>
                <a:ea typeface="Times New Roman"/>
                <a:cs typeface="Times New Roman"/>
              </a:rPr>
              <a:t>Ознакомить участников мастер-класса с приёмами создания проблемных ситуаций;</a:t>
            </a:r>
            <a:endParaRPr lang="ru-RU" sz="3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Clr>
                <a:srgbClr val="C00000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3400" dirty="0">
                <a:solidFill>
                  <a:srgbClr val="000000"/>
                </a:solidFill>
                <a:ea typeface="Times New Roman"/>
                <a:cs typeface="Times New Roman"/>
              </a:rPr>
              <a:t>Представить участникам мастер-класса опыт использования приёмов создания проблемных ситуаций;</a:t>
            </a:r>
            <a:endParaRPr lang="ru-RU" sz="3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Clr>
                <a:srgbClr val="C00000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3400" dirty="0">
                <a:solidFill>
                  <a:srgbClr val="000000"/>
                </a:solidFill>
                <a:ea typeface="Times New Roman"/>
                <a:cs typeface="Times New Roman"/>
              </a:rPr>
              <a:t>Провести практическую часть мастер-класса по формированию умения распознавать  приёмы создания проблемных ситуаций на уроках;</a:t>
            </a:r>
            <a:endParaRPr lang="ru-RU" sz="3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Clr>
                <a:srgbClr val="C00000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3400" dirty="0">
                <a:solidFill>
                  <a:srgbClr val="000000"/>
                </a:solidFill>
                <a:ea typeface="Times New Roman"/>
                <a:cs typeface="Times New Roman"/>
              </a:rPr>
              <a:t>Провести рефлексию продуктивности мастер-класса.</a:t>
            </a:r>
            <a:endParaRPr lang="ru-RU" sz="3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36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95600" y="332656"/>
            <a:ext cx="7776864" cy="720080"/>
          </a:xfrm>
        </p:spPr>
        <p:txBody>
          <a:bodyPr>
            <a:noAutofit/>
          </a:bodyPr>
          <a:lstStyle/>
          <a:p>
            <a:r>
              <a:rPr lang="ru-RU" sz="7200" dirty="0">
                <a:solidFill>
                  <a:srgbClr val="0064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Работа в группах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271464" y="1340768"/>
            <a:ext cx="4680520" cy="1728192"/>
          </a:xfrm>
          <a:prstGeom prst="horizontalScroll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 группа –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«с удивлением»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353588" y="1323968"/>
            <a:ext cx="4782972" cy="1744991"/>
          </a:xfrm>
          <a:prstGeom prst="horizontalScroll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chemeClr val="tx1"/>
                </a:solidFill>
              </a:rPr>
              <a:t>группа –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«с затруднением»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1415480" y="3645024"/>
            <a:ext cx="9937104" cy="2376264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Урок русского языка. 2 класс</a:t>
            </a:r>
          </a:p>
          <a:p>
            <a:pPr algn="just"/>
            <a:r>
              <a:rPr lang="ru-RU" sz="3600" b="1" dirty="0">
                <a:solidFill>
                  <a:schemeClr val="tx1"/>
                </a:solidFill>
              </a:rPr>
              <a:t>Безударная </a:t>
            </a:r>
            <a:r>
              <a:rPr lang="ru-RU" sz="3600" b="1" dirty="0" smtClean="0">
                <a:solidFill>
                  <a:schemeClr val="tx1"/>
                </a:solidFill>
              </a:rPr>
              <a:t>гласная в корне слова, </a:t>
            </a:r>
            <a:r>
              <a:rPr lang="ru-RU" sz="3600" b="1" dirty="0">
                <a:solidFill>
                  <a:schemeClr val="tx1"/>
                </a:solidFill>
              </a:rPr>
              <a:t>проверяемая ударением.</a:t>
            </a:r>
          </a:p>
        </p:txBody>
      </p:sp>
    </p:spTree>
    <p:extLst>
      <p:ext uri="{BB962C8B-B14F-4D97-AF65-F5344CB8AC3E}">
        <p14:creationId xmlns:p14="http://schemas.microsoft.com/office/powerpoint/2010/main" xmlns="" val="33798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499" y="817413"/>
            <a:ext cx="3961072" cy="8445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b="1" dirty="0">
                <a:solidFill>
                  <a:srgbClr val="C00000"/>
                </a:solidFill>
              </a:rPr>
              <a:t>Урок окружающего </a:t>
            </a:r>
            <a:r>
              <a:rPr lang="ru-RU" sz="2700" b="1" dirty="0" smtClean="0">
                <a:solidFill>
                  <a:srgbClr val="C00000"/>
                </a:solidFill>
              </a:rPr>
              <a:t>мира.4 </a:t>
            </a:r>
            <a:r>
              <a:rPr lang="ru-RU" sz="2700" b="1" dirty="0">
                <a:solidFill>
                  <a:srgbClr val="C00000"/>
                </a:solidFill>
              </a:rPr>
              <a:t>класс</a:t>
            </a:r>
            <a:r>
              <a:rPr lang="ru-RU" sz="2200" b="1" dirty="0">
                <a:solidFill>
                  <a:srgbClr val="C00000"/>
                </a:solidFill>
              </a:rPr>
              <a:t/>
            </a:r>
            <a:br>
              <a:rPr lang="ru-RU" sz="2200" b="1" dirty="0">
                <a:solidFill>
                  <a:srgbClr val="C00000"/>
                </a:solidFill>
              </a:rPr>
            </a:b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7809" y="1464926"/>
            <a:ext cx="8229600" cy="13741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dirty="0"/>
              <a:t>Её площадь </a:t>
            </a:r>
            <a:r>
              <a:rPr lang="en-US" sz="2800" dirty="0"/>
              <a:t>~</a:t>
            </a:r>
            <a:r>
              <a:rPr lang="ru-RU" sz="2800" dirty="0"/>
              <a:t> 2 </a:t>
            </a:r>
            <a:r>
              <a:rPr lang="ru-RU" sz="2800" dirty="0" err="1"/>
              <a:t>кв.м</a:t>
            </a:r>
            <a:endParaRPr lang="ru-RU" sz="2800" dirty="0"/>
          </a:p>
          <a:p>
            <a:pPr>
              <a:spcBef>
                <a:spcPts val="0"/>
              </a:spcBef>
            </a:pPr>
            <a:r>
              <a:rPr lang="ru-RU" sz="2800" dirty="0"/>
              <a:t>Вес </a:t>
            </a:r>
            <a:r>
              <a:rPr lang="en-US" sz="2800" dirty="0"/>
              <a:t>~ 4 </a:t>
            </a:r>
            <a:r>
              <a:rPr lang="ru-RU" sz="2800" dirty="0"/>
              <a:t>кг</a:t>
            </a:r>
          </a:p>
          <a:p>
            <a:pPr>
              <a:spcBef>
                <a:spcPts val="0"/>
              </a:spcBef>
            </a:pPr>
            <a:r>
              <a:rPr lang="ru-RU" sz="2800" dirty="0"/>
              <a:t>Толщина от </a:t>
            </a:r>
            <a:r>
              <a:rPr lang="ru-RU" sz="2800" dirty="0" smtClean="0"/>
              <a:t>0,5мм </a:t>
            </a:r>
            <a:r>
              <a:rPr lang="ru-RU" sz="2800" dirty="0"/>
              <a:t>до 5 мм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27448" y="2924944"/>
            <a:ext cx="1065718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C00000"/>
                </a:solidFill>
              </a:rPr>
              <a:t>-кровеносные сосуды, находящиеся в___________, могут вмещать до 1 литра </a:t>
            </a:r>
            <a:r>
              <a:rPr lang="ru-RU" sz="2800" b="1" dirty="0" smtClean="0">
                <a:solidFill>
                  <a:srgbClr val="C00000"/>
                </a:solidFill>
              </a:rPr>
              <a:t>крови;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127448" y="3923474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человек среднего возраста ежечасно теряет 600 тысяч частичек ____________, а за год около 675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грамм;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271464" y="5157192"/>
            <a:ext cx="1029714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800" dirty="0">
                <a:solidFill>
                  <a:srgbClr val="993300"/>
                </a:solidFill>
              </a:rPr>
              <a:t>-__________</a:t>
            </a:r>
            <a:r>
              <a:rPr lang="ru-RU" sz="2800" b="1" dirty="0">
                <a:solidFill>
                  <a:srgbClr val="993300"/>
                </a:solidFill>
              </a:rPr>
              <a:t>может дышать: она поглощает около 1% всего вдыхаемого нами </a:t>
            </a:r>
            <a:r>
              <a:rPr lang="ru-RU" sz="2800" b="1" dirty="0" smtClean="0">
                <a:solidFill>
                  <a:srgbClr val="993300"/>
                </a:solidFill>
              </a:rPr>
              <a:t>кислорода.</a:t>
            </a:r>
            <a:endParaRPr lang="ru-RU" sz="2800" b="1" dirty="0">
              <a:solidFill>
                <a:srgbClr val="99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52184" y="2870297"/>
            <a:ext cx="9709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коже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15680" y="4365104"/>
            <a:ext cx="10238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кожи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47528" y="5144081"/>
            <a:ext cx="9965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кожа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552384" y="1628800"/>
            <a:ext cx="17281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Кожа</a:t>
            </a: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407809" y="388043"/>
            <a:ext cx="777686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rgbClr val="0064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Яркое пятно</a:t>
            </a:r>
            <a:endParaRPr lang="ru-RU" sz="7200" dirty="0">
              <a:solidFill>
                <a:srgbClr val="0064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2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solidFill>
                  <a:srgbClr val="0064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РЕФЛЕКСИЯ</a:t>
            </a:r>
            <a:endParaRPr lang="ru-RU" sz="7200" dirty="0">
              <a:solidFill>
                <a:srgbClr val="0064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268761"/>
            <a:ext cx="3024336" cy="203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937" y="2420888"/>
            <a:ext cx="2237718" cy="206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6586" y="3031410"/>
            <a:ext cx="2016223" cy="207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9456" y="334274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642D"/>
                </a:solidFill>
              </a:rPr>
              <a:t>Пригодится в дальнейшем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5840" y="4675153"/>
            <a:ext cx="3677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642D"/>
                </a:solidFill>
              </a:rPr>
              <a:t>Информацию переработаю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25682" y="5134376"/>
            <a:ext cx="189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642D"/>
                </a:solidFill>
              </a:rPr>
              <a:t>Отложу пока</a:t>
            </a:r>
          </a:p>
        </p:txBody>
      </p:sp>
    </p:spTree>
    <p:extLst>
      <p:ext uri="{BB962C8B-B14F-4D97-AF65-F5344CB8AC3E}">
        <p14:creationId xmlns:p14="http://schemas.microsoft.com/office/powerpoint/2010/main" xmlns="" val="1752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692697"/>
            <a:ext cx="8517632" cy="5328591"/>
          </a:xfrm>
        </p:spPr>
        <p:txBody>
          <a:bodyPr>
            <a:normAutofit fontScale="92500" lnSpcReduction="10000"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/>
              </a:rPr>
              <a:t>«Посредственный учитель излагает.</a:t>
            </a:r>
          </a:p>
          <a:p>
            <a:pPr indent="0" algn="ctr">
              <a:lnSpc>
                <a:spcPct val="150000"/>
              </a:lnSpc>
              <a:buNone/>
            </a:pPr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/>
              </a:rPr>
              <a:t>Хороший учитель объясняет.</a:t>
            </a:r>
          </a:p>
          <a:p>
            <a:pPr indent="0" algn="ctr">
              <a:lnSpc>
                <a:spcPct val="150000"/>
              </a:lnSpc>
              <a:buNone/>
            </a:pPr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/>
              </a:rPr>
              <a:t>Выдающийся учитель показывает.</a:t>
            </a:r>
          </a:p>
          <a:p>
            <a:pPr indent="0" algn="ctr">
              <a:lnSpc>
                <a:spcPct val="150000"/>
              </a:lnSpc>
              <a:buNone/>
            </a:pPr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/>
              </a:rPr>
              <a:t>Великий учитель вдохновляет»</a:t>
            </a:r>
          </a:p>
          <a:p>
            <a:pPr indent="0" algn="r">
              <a:lnSpc>
                <a:spcPct val="150000"/>
              </a:lnSpc>
              <a:buNone/>
            </a:pPr>
            <a:r>
              <a:rPr lang="ru-RU" sz="4800" b="1" dirty="0" smtClean="0">
                <a:latin typeface="Monotype Corsiva" panose="03010101010201010101" pitchFamily="66" charset="0"/>
                <a:ea typeface="Times New Roman"/>
              </a:rPr>
              <a:t> Уильям Артур Уорд</a:t>
            </a:r>
            <a:endParaRPr lang="ru-RU" sz="4800" b="1" dirty="0">
              <a:latin typeface="Monotype Corsiva" panose="03010101010201010101" pitchFamily="66" charset="0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38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для сайта\IMG_6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1272" y="2994000"/>
            <a:ext cx="3610482" cy="24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925305" y="692696"/>
            <a:ext cx="6534160" cy="175432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cap="all" dirty="0">
                <a:ln/>
                <a:solidFill>
                  <a:srgbClr val="00642D"/>
                </a:solidFill>
                <a:effectLst>
                  <a:reflection blurRad="10000" stA="55000" endPos="48000" dist="500" dir="5400000" sy="-100000" algn="bl" rotWithShape="0"/>
                </a:effectLst>
                <a:latin typeface="Arial Narrow" panose="020B0506020202030204" pitchFamily="34" charset="0"/>
              </a:rPr>
              <a:t>СПАСИБО ЗА </a:t>
            </a:r>
            <a:br>
              <a:rPr lang="ru-RU" sz="5400" b="1" cap="all" dirty="0">
                <a:ln/>
                <a:solidFill>
                  <a:srgbClr val="00642D"/>
                </a:solidFill>
                <a:effectLst>
                  <a:reflection blurRad="10000" stA="55000" endPos="48000" dist="500" dir="5400000" sy="-100000" algn="bl" rotWithShape="0"/>
                </a:effectLst>
                <a:latin typeface="Arial Narrow" panose="020B0506020202030204" pitchFamily="34" charset="0"/>
              </a:rPr>
            </a:br>
            <a:r>
              <a:rPr lang="ru-RU" sz="5400" b="1" cap="all" dirty="0">
                <a:ln/>
                <a:solidFill>
                  <a:srgbClr val="00642D"/>
                </a:solidFill>
                <a:effectLst>
                  <a:reflection blurRad="10000" stA="55000" endPos="48000" dist="500" dir="5400000" sy="-100000" algn="bl" rotWithShape="0"/>
                </a:effectLst>
                <a:latin typeface="Arial Narrow" panose="020B0506020202030204" pitchFamily="34" charset="0"/>
              </a:rPr>
              <a:t>ПРИЯТНОЕ ОБЩЕНИЕ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200706" y="5405181"/>
            <a:ext cx="281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42D"/>
                </a:solidFill>
              </a:rPr>
              <a:t>Мастер-класс</a:t>
            </a:r>
          </a:p>
        </p:txBody>
      </p:sp>
    </p:spTree>
    <p:extLst>
      <p:ext uri="{BB962C8B-B14F-4D97-AF65-F5344CB8AC3E}">
        <p14:creationId xmlns:p14="http://schemas.microsoft.com/office/powerpoint/2010/main" xmlns="" val="25616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2495600" y="404664"/>
            <a:ext cx="7869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  <a:defRPr/>
            </a:pPr>
            <a:endParaRPr lang="ru-RU" sz="6000" b="1" dirty="0">
              <a:ln w="11430"/>
              <a:gradFill>
                <a:gsLst>
                  <a:gs pos="23000">
                    <a:srgbClr val="006C31"/>
                  </a:gs>
                  <a:gs pos="50000">
                    <a:srgbClr val="00B050"/>
                  </a:gs>
                  <a:gs pos="78000">
                    <a:srgbClr val="00642D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  <a:p>
            <a:pPr>
              <a:lnSpc>
                <a:spcPct val="80000"/>
              </a:lnSpc>
              <a:defRPr/>
            </a:pPr>
            <a:endParaRPr lang="ru-RU" sz="7200" b="1" dirty="0">
              <a:ln w="11430"/>
              <a:gradFill>
                <a:gsLst>
                  <a:gs pos="23000">
                    <a:srgbClr val="006C31"/>
                  </a:gs>
                  <a:gs pos="50000">
                    <a:srgbClr val="00B050"/>
                  </a:gs>
                  <a:gs pos="78000">
                    <a:srgbClr val="00642D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470211"/>
              </p:ext>
            </p:extLst>
          </p:nvPr>
        </p:nvGraphicFramePr>
        <p:xfrm>
          <a:off x="2452129" y="1124744"/>
          <a:ext cx="7920880" cy="5363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</a:t>
                      </a:r>
                    </a:p>
                    <a:p>
                      <a:pPr algn="ctr"/>
                      <a:r>
                        <a:rPr lang="ru-RU" sz="2000" dirty="0" smtClean="0"/>
                        <a:t> мастер-класса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После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мастер-класса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704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993300"/>
                          </a:solidFill>
                        </a:rPr>
                        <a:t>Те, кто не знаком с этой темой…</a:t>
                      </a:r>
                      <a:endParaRPr lang="ru-RU" sz="2000" b="1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993300"/>
                          </a:solidFill>
                        </a:rPr>
                        <a:t>Узнать приемы создания проблемной ситуации</a:t>
                      </a:r>
                      <a:endParaRPr lang="ru-RU" sz="2000" b="1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704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Если вы владеете информацией о проблемном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обучении…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Расширить свои знания о технологии проблемного обучения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704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Изучив приемы создания проблемных ситуации…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Применить на практике приемы (создавать проблемную ситуацию)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1336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Цели мастер-класса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36644" y="1124744"/>
            <a:ext cx="7926556" cy="5305284"/>
          </a:xfrm>
          <a:prstGeom prst="rect">
            <a:avLst/>
          </a:prstGeom>
          <a:solidFill>
            <a:srgbClr val="B9D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solidFill>
                  <a:schemeClr val="tx1"/>
                </a:solidFill>
                <a:latin typeface="Monotype Corsiva" panose="03010101010201010101" pitchFamily="66" charset="0"/>
              </a:rPr>
              <a:t>Создать проблему?</a:t>
            </a:r>
          </a:p>
          <a:p>
            <a:pPr algn="ctr"/>
            <a:r>
              <a:rPr lang="ru-RU" sz="8000" dirty="0">
                <a:solidFill>
                  <a:schemeClr val="tx1"/>
                </a:solidFill>
                <a:latin typeface="Monotype Corsiva" panose="03010101010201010101" pitchFamily="66" charset="0"/>
              </a:rPr>
              <a:t>Нет проблем!</a:t>
            </a:r>
          </a:p>
        </p:txBody>
      </p:sp>
    </p:spTree>
    <p:extLst>
      <p:ext uri="{BB962C8B-B14F-4D97-AF65-F5344CB8AC3E}">
        <p14:creationId xmlns:p14="http://schemas.microsoft.com/office/powerpoint/2010/main" xmlns="" val="277213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3472" y="476672"/>
            <a:ext cx="10454952" cy="4525963"/>
          </a:xfrm>
        </p:spPr>
        <p:txBody>
          <a:bodyPr/>
          <a:lstStyle/>
          <a:p>
            <a:pPr marL="0" lv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b="1" i="1" dirty="0">
                <a:solidFill>
                  <a:prstClr val="black"/>
                </a:solidFill>
                <a:ea typeface="Times New Roman"/>
                <a:cs typeface="Times New Roman"/>
              </a:rPr>
              <a:t>Суть проблемного обучения</a:t>
            </a:r>
            <a:r>
              <a:rPr lang="ru-RU" sz="4000" b="1" dirty="0">
                <a:solidFill>
                  <a:prstClr val="black"/>
                </a:solidFill>
                <a:ea typeface="Times New Roman"/>
                <a:cs typeface="Times New Roman"/>
              </a:rPr>
              <a:t>  </a:t>
            </a:r>
            <a:r>
              <a:rPr lang="ru-RU" sz="4000" dirty="0">
                <a:solidFill>
                  <a:prstClr val="black"/>
                </a:solidFill>
                <a:ea typeface="Times New Roman"/>
                <a:cs typeface="Times New Roman"/>
              </a:rPr>
              <a:t>-  ученик не только усваивает конкретные знания и навыки, но и овладевает способами действий, обучается конструировать и управлять своей учебной деятельностью</a:t>
            </a:r>
            <a:endParaRPr lang="ru-RU" sz="4000" dirty="0">
              <a:solidFill>
                <a:prstClr val="black"/>
              </a:solidFill>
              <a:latin typeface="Trebuchet M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32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448" y="332656"/>
            <a:ext cx="10684768" cy="4525963"/>
          </a:xfrm>
        </p:spPr>
        <p:txBody>
          <a:bodyPr/>
          <a:lstStyle/>
          <a:p>
            <a:pPr marL="228600" lvl="0" indent="0" algn="just">
              <a:lnSpc>
                <a:spcPct val="150000"/>
              </a:lnSpc>
              <a:spcBef>
                <a:spcPts val="0"/>
              </a:spcBef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4000" b="1" i="1" dirty="0">
                <a:solidFill>
                  <a:prstClr val="black"/>
                </a:solidFill>
                <a:ea typeface="Times New Roman"/>
                <a:cs typeface="Times New Roman"/>
              </a:rPr>
              <a:t>Главная цель </a:t>
            </a:r>
            <a:r>
              <a:rPr lang="ru-RU" sz="4000" i="1" dirty="0">
                <a:solidFill>
                  <a:prstClr val="black"/>
                </a:solidFill>
                <a:ea typeface="Times New Roman"/>
                <a:cs typeface="Times New Roman"/>
              </a:rPr>
              <a:t>-</a:t>
            </a:r>
            <a:r>
              <a:rPr lang="ru-RU" sz="4000" dirty="0">
                <a:solidFill>
                  <a:prstClr val="black"/>
                </a:solidFill>
                <a:ea typeface="Times New Roman"/>
                <a:cs typeface="Times New Roman"/>
              </a:rPr>
              <a:t> обеспечить каждому ученику условия для развития как </a:t>
            </a:r>
            <a:r>
              <a:rPr lang="ru-RU" sz="4000" dirty="0" err="1">
                <a:solidFill>
                  <a:prstClr val="black"/>
                </a:solidFill>
                <a:ea typeface="Times New Roman"/>
                <a:cs typeface="Times New Roman"/>
              </a:rPr>
              <a:t>самоизменяющегося</a:t>
            </a:r>
            <a:r>
              <a:rPr lang="ru-RU" sz="4000" dirty="0">
                <a:solidFill>
                  <a:prstClr val="black"/>
                </a:solidFill>
                <a:ea typeface="Times New Roman"/>
                <a:cs typeface="Times New Roman"/>
              </a:rPr>
              <a:t> субъекта учения, создать такие условия, чтобы ребенок хотел, любил и умел учиться.</a:t>
            </a: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624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56" y="260648"/>
            <a:ext cx="10684768" cy="4525963"/>
          </a:xfrm>
        </p:spPr>
        <p:txBody>
          <a:bodyPr/>
          <a:lstStyle/>
          <a:p>
            <a:pPr marL="228600" lvl="0" indent="0" algn="just">
              <a:lnSpc>
                <a:spcPct val="114000"/>
              </a:lnSpc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4000" b="1" i="1" dirty="0">
                <a:solidFill>
                  <a:prstClr val="black"/>
                </a:solidFill>
                <a:ea typeface="Times New Roman"/>
                <a:cs typeface="Times New Roman"/>
              </a:rPr>
              <a:t>Проблемная ситуация </a:t>
            </a:r>
            <a:r>
              <a:rPr lang="ru-RU" sz="4000" dirty="0">
                <a:solidFill>
                  <a:prstClr val="black"/>
                </a:solidFill>
                <a:ea typeface="Times New Roman"/>
                <a:cs typeface="Times New Roman"/>
              </a:rPr>
              <a:t>– это интеллектуальное затруднение человека, возникающее в случае, когда он не знает, как объяснить возникшее явление, факт, процесс действительности не может достичь цели известным ему способом.</a:t>
            </a: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42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1991544" y="404664"/>
            <a:ext cx="3816424" cy="1656184"/>
          </a:xfrm>
          <a:prstGeom prst="wedgeRoundRectCallout">
            <a:avLst>
              <a:gd name="adj1" fmla="val -20833"/>
              <a:gd name="adj2" fmla="val 95125"/>
              <a:gd name="adj3" fmla="val 16667"/>
            </a:avLst>
          </a:prstGeom>
          <a:solidFill>
            <a:srgbClr val="B9D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Удивление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flipH="1">
            <a:off x="7392144" y="379837"/>
            <a:ext cx="3600400" cy="1656184"/>
          </a:xfrm>
          <a:prstGeom prst="wedgeRoundRectCallout">
            <a:avLst>
              <a:gd name="adj1" fmla="val -23908"/>
              <a:gd name="adj2" fmla="val 92616"/>
              <a:gd name="adj3" fmla="val 16667"/>
            </a:avLst>
          </a:prstGeom>
          <a:solidFill>
            <a:srgbClr val="FFD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Затруднение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3774" y="4160199"/>
            <a:ext cx="4572508" cy="24198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Между житейским </a:t>
            </a:r>
            <a:r>
              <a:rPr lang="ru-RU" sz="4000" b="1" dirty="0">
                <a:solidFill>
                  <a:schemeClr val="tx1"/>
                </a:solidFill>
              </a:rPr>
              <a:t>представлением обучающихся и научным фактом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87770" y="2796596"/>
            <a:ext cx="4608512" cy="12517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Между двумя  (или более) положениями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80076" y="2924944"/>
            <a:ext cx="4824536" cy="3267980"/>
          </a:xfrm>
          <a:prstGeom prst="rect">
            <a:avLst/>
          </a:prstGeom>
          <a:solidFill>
            <a:srgbClr val="FFE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Между необходимостью и невозможностью выполнить задание учителя</a:t>
            </a:r>
          </a:p>
        </p:txBody>
      </p:sp>
    </p:spTree>
    <p:extLst>
      <p:ext uri="{BB962C8B-B14F-4D97-AF65-F5344CB8AC3E}">
        <p14:creationId xmlns:p14="http://schemas.microsoft.com/office/powerpoint/2010/main" xmlns="" val="26490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35560" y="24597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1430"/>
                <a:gradFill>
                  <a:gsLst>
                    <a:gs pos="23000">
                      <a:srgbClr val="006C31"/>
                    </a:gs>
                    <a:gs pos="50000">
                      <a:srgbClr val="00B050"/>
                    </a:gs>
                    <a:gs pos="78000">
                      <a:srgbClr val="00642D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Удивление </a:t>
            </a:r>
            <a:endParaRPr lang="ru-RU" sz="7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559496" y="1772816"/>
            <a:ext cx="10180712" cy="22412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C00000"/>
                </a:solidFill>
              </a:rPr>
              <a:t>Прием </a:t>
            </a:r>
            <a:r>
              <a:rPr lang="ru-RU" sz="5400" b="1" dirty="0" smtClean="0">
                <a:solidFill>
                  <a:srgbClr val="C00000"/>
                </a:solidFill>
              </a:rPr>
              <a:t>1</a:t>
            </a:r>
          </a:p>
          <a:p>
            <a:pPr marL="0" indent="0" algn="ctr">
              <a:buNone/>
            </a:pPr>
            <a:r>
              <a:rPr lang="ru-RU" sz="5400" b="1" dirty="0" smtClean="0"/>
              <a:t>Одновременно </a:t>
            </a:r>
            <a:r>
              <a:rPr lang="ru-RU" sz="5400" b="1" dirty="0"/>
              <a:t>предъявить противоречивые факты, теории или точки зрения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2728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1628800"/>
            <a:ext cx="8856984" cy="5229200"/>
          </a:xfrm>
        </p:spPr>
        <p:txBody>
          <a:bodyPr>
            <a:normAutofit fontScale="90000"/>
          </a:bodyPr>
          <a:lstStyle/>
          <a:p>
            <a:pPr marL="45720" algn="l">
              <a:spcBef>
                <a:spcPct val="20000"/>
              </a:spcBef>
              <a:spcAft>
                <a:spcPts val="300"/>
              </a:spcAft>
            </a:pP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>   </a:t>
            </a:r>
            <a:r>
              <a:rPr lang="ru-RU" sz="4000" i="1" dirty="0" smtClean="0">
                <a:ea typeface="+mn-ea"/>
                <a:cs typeface="+mn-cs"/>
              </a:rPr>
              <a:t>0              </a:t>
            </a:r>
            <a:r>
              <a:rPr lang="ru-RU" sz="4000" i="1" dirty="0">
                <a:ea typeface="+mn-ea"/>
                <a:cs typeface="+mn-cs"/>
              </a:rPr>
              <a:t>1                2               3               4</a:t>
            </a: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>   </a:t>
            </a:r>
            <a:r>
              <a:rPr lang="ru-RU" sz="2800" i="1" dirty="0" smtClean="0">
                <a:ea typeface="+mn-ea"/>
                <a:cs typeface="+mn-cs"/>
              </a:rPr>
              <a:t> </a:t>
            </a:r>
            <a:r>
              <a:rPr lang="ru-RU" sz="4000" i="1" dirty="0">
                <a:ea typeface="+mn-ea"/>
                <a:cs typeface="+mn-cs"/>
              </a:rPr>
              <a:t>0      1       2       3       4       5      6       7      8</a:t>
            </a:r>
            <a:br>
              <a:rPr lang="ru-RU" sz="40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6000" i="1" dirty="0">
                <a:ea typeface="+mn-ea"/>
                <a:cs typeface="+mn-cs"/>
              </a:rPr>
              <a:t> </a:t>
            </a: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r>
              <a:rPr lang="ru-RU" sz="2800" i="1" dirty="0">
                <a:ea typeface="+mn-ea"/>
                <a:cs typeface="+mn-cs"/>
              </a:rPr>
              <a:t/>
            </a:r>
            <a:br>
              <a:rPr lang="ru-RU" sz="2800" i="1" dirty="0">
                <a:ea typeface="+mn-ea"/>
                <a:cs typeface="+mn-cs"/>
              </a:rPr>
            </a:b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135560" y="2509701"/>
            <a:ext cx="8928992" cy="16809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135560" y="3678500"/>
            <a:ext cx="8784976" cy="0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143672" y="3554006"/>
            <a:ext cx="0" cy="400174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151784" y="3515780"/>
            <a:ext cx="0" cy="385188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231904" y="3527226"/>
            <a:ext cx="0" cy="362296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51498" y="3509429"/>
            <a:ext cx="0" cy="400174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935760" y="2352984"/>
            <a:ext cx="0" cy="347051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118590" y="2312876"/>
            <a:ext cx="0" cy="360040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325258" y="3460747"/>
            <a:ext cx="0" cy="435506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016885" y="3554006"/>
            <a:ext cx="1" cy="400973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248129" y="3538468"/>
            <a:ext cx="0" cy="432048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138971" y="3482142"/>
            <a:ext cx="0" cy="440037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9192344" y="3496853"/>
            <a:ext cx="0" cy="425326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968208" y="2300172"/>
            <a:ext cx="0" cy="419059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023992" y="2355101"/>
            <a:ext cx="0" cy="344934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9984432" y="2325637"/>
            <a:ext cx="0" cy="353318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231904" y="4889407"/>
            <a:ext cx="1781685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006600"/>
                </a:solidFill>
              </a:rPr>
              <a:t>4=8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15480" y="404664"/>
            <a:ext cx="9937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Урок математики. 1 класс</a:t>
            </a:r>
          </a:p>
          <a:p>
            <a:r>
              <a:rPr lang="ru-RU" sz="2800" b="1" dirty="0"/>
              <a:t>Сравнение чисел. Числовые лучи с разными единичными отрезками.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42217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3300"/>
      </a:hlink>
      <a:folHlink>
        <a:srgbClr val="FFC9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3300"/>
      </a:hlink>
      <a:folHlink>
        <a:srgbClr val="FFC9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629</Words>
  <Application>Microsoft Office PowerPoint</Application>
  <PresentationFormat>Произвольный</PresentationFormat>
  <Paragraphs>136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Matilda</vt:lpstr>
      <vt:lpstr>Times New Roman</vt:lpstr>
      <vt:lpstr>Calibri</vt:lpstr>
      <vt:lpstr>Wingdings</vt:lpstr>
      <vt:lpstr>Monotype Corsiva</vt:lpstr>
      <vt:lpstr>Trebuchet MS</vt:lpstr>
      <vt:lpstr>Georgia</vt:lpstr>
      <vt:lpstr>Arial Narrow</vt:lpstr>
      <vt:lpstr>Тема Office</vt:lpstr>
      <vt:lpstr>1_Тема Office</vt:lpstr>
      <vt:lpstr>Ф.М.Достоевский «Мир спасет красота»</vt:lpstr>
      <vt:lpstr> </vt:lpstr>
      <vt:lpstr> </vt:lpstr>
      <vt:lpstr>Слайд 4</vt:lpstr>
      <vt:lpstr>Слайд 5</vt:lpstr>
      <vt:lpstr>Слайд 6</vt:lpstr>
      <vt:lpstr>Слайд 7</vt:lpstr>
      <vt:lpstr>Удивление </vt:lpstr>
      <vt:lpstr>     0              1                2               3               4       0      1       2       3       4       5      6       7      8     </vt:lpstr>
      <vt:lpstr>Удивление  </vt:lpstr>
      <vt:lpstr>    </vt:lpstr>
      <vt:lpstr>Слайд 12</vt:lpstr>
      <vt:lpstr>Урок окружающего мира.  Растительный мир пустыни</vt:lpstr>
      <vt:lpstr>Затруднение  </vt:lpstr>
      <vt:lpstr>    </vt:lpstr>
      <vt:lpstr>Слайд 16</vt:lpstr>
      <vt:lpstr>Урок русского языка. 2 класс  Перенос слов с двойными согласными </vt:lpstr>
      <vt:lpstr>Затруднение  </vt:lpstr>
      <vt:lpstr>    </vt:lpstr>
      <vt:lpstr>Работа в группах</vt:lpstr>
      <vt:lpstr> Урок окружающего мира.4 класс </vt:lpstr>
      <vt:lpstr>РЕФЛЕКСИЯ</vt:lpstr>
      <vt:lpstr>Слайд 23</vt:lpstr>
      <vt:lpstr>Слайд 24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Ранько</dc:creator>
  <cp:lastModifiedBy>VD</cp:lastModifiedBy>
  <cp:revision>89</cp:revision>
  <dcterms:created xsi:type="dcterms:W3CDTF">2019-08-10T19:30:32Z</dcterms:created>
  <dcterms:modified xsi:type="dcterms:W3CDTF">2022-02-05T22:17:52Z</dcterms:modified>
</cp:coreProperties>
</file>