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6" r:id="rId9"/>
    <p:sldId id="266" r:id="rId10"/>
    <p:sldId id="272" r:id="rId11"/>
    <p:sldId id="268" r:id="rId12"/>
    <p:sldId id="267" r:id="rId13"/>
    <p:sldId id="269" r:id="rId14"/>
    <p:sldId id="271" r:id="rId15"/>
    <p:sldId id="270" r:id="rId16"/>
    <p:sldId id="273" r:id="rId17"/>
    <p:sldId id="274" r:id="rId18"/>
    <p:sldId id="275" r:id="rId19"/>
    <p:sldId id="277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D85B3-3465-47DF-85DC-16AA211CEFE1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E8500-A140-4CCF-99B5-44D95E1C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500-A140-4CCF-99B5-44D95E1C93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500-A140-4CCF-99B5-44D95E1C93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992888" cy="14847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Проектная работа</a:t>
            </a:r>
            <a:r>
              <a:rPr lang="en-US" sz="3600" b="1" dirty="0" smtClean="0"/>
              <a:t>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ученицы 8 «В» класса: </a:t>
            </a:r>
            <a:br>
              <a:rPr lang="ru-RU" sz="3600" b="1" dirty="0" smtClean="0"/>
            </a:br>
            <a:r>
              <a:rPr lang="ru-RU" sz="3600" b="1" dirty="0" smtClean="0"/>
              <a:t>Павловой Марии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877272"/>
            <a:ext cx="640080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Экскурсовод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Павлова Елена\Documents\ТСЖ\статьи о тсж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76056" cy="4509120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• </a:t>
            </a:r>
            <a:r>
              <a:rPr lang="ru-RU" sz="2400" i="1" dirty="0" smtClean="0"/>
              <a:t>Разработка техники рассказов о достопримечательностях;</a:t>
            </a:r>
            <a:br>
              <a:rPr lang="ru-RU" sz="2400" i="1" dirty="0" smtClean="0"/>
            </a:br>
            <a:r>
              <a:rPr lang="ru-RU" sz="2400" i="1" dirty="0" smtClean="0"/>
              <a:t> • Проведение для участников экскурсий инструктажей по мерам безопасности при осмотре достопримечательностей;</a:t>
            </a:r>
            <a:br>
              <a:rPr lang="ru-RU" sz="2400" i="1" dirty="0" smtClean="0"/>
            </a:br>
            <a:r>
              <a:rPr lang="ru-RU" sz="2400" i="1" dirty="0" smtClean="0"/>
              <a:t> • Ведение рабочей документации.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22" name="Picture 2" descr="https://xn--23-kmc.xn--80aafey1amqq.xn--d1acj3b/images/events/cover/d853e85ec977839b56ff9c057c47598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01008"/>
            <a:ext cx="4393638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29249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Социальная значимость профессии в обществе: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 </a:t>
            </a:r>
            <a:r>
              <a:rPr lang="ru-RU" sz="2400" i="1" dirty="0" smtClean="0"/>
              <a:t>Задача экскурсовода расширить кругозор людей. Благодаря их работе туристы становятся более образованными, культурными. Исторические факты в комплексе с красотой окружающей природы дают толчок к познанию чего-то нового.</a:t>
            </a:r>
            <a:endParaRPr lang="ru-RU" sz="2400" i="1" dirty="0"/>
          </a:p>
        </p:txBody>
      </p:sp>
      <p:pic>
        <p:nvPicPr>
          <p:cNvPr id="34820" name="Picture 4" descr="https://img.freepik.com/free-vector/tour-guide-lady-and-group-of-tourists_213307-156.jpg?size=626&amp;ext=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813690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60032" cy="61653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</a:t>
            </a:r>
            <a:r>
              <a:rPr lang="ru-RU" sz="2400" b="1" dirty="0" smtClean="0"/>
              <a:t> </a:t>
            </a:r>
            <a:r>
              <a:rPr lang="ru-RU" sz="2400" b="1" dirty="0" smtClean="0"/>
              <a:t>Плюсы и минусы профессии </a:t>
            </a:r>
            <a:r>
              <a:rPr lang="ru-RU" sz="2400" b="1" dirty="0" smtClean="0"/>
              <a:t>экскурсовода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i="1" dirty="0" smtClean="0"/>
              <a:t>• </a:t>
            </a:r>
            <a:r>
              <a:rPr lang="ru-RU" sz="2400" i="1" dirty="0" smtClean="0"/>
              <a:t> </a:t>
            </a:r>
            <a:r>
              <a:rPr lang="ru-RU" sz="2400" i="1" dirty="0" smtClean="0"/>
              <a:t>возможность путешествовать по миру за счет туристической компании</a:t>
            </a:r>
            <a:r>
              <a:rPr lang="ru-RU" sz="2400" i="1" dirty="0" smtClean="0"/>
              <a:t>;</a:t>
            </a:r>
            <a:br>
              <a:rPr lang="ru-RU" sz="2400" i="1" dirty="0" smtClean="0"/>
            </a:br>
            <a:r>
              <a:rPr lang="ru-RU" sz="2400" i="1" dirty="0" smtClean="0"/>
              <a:t> </a:t>
            </a:r>
            <a:r>
              <a:rPr lang="ru-RU" sz="2400" i="1" dirty="0" smtClean="0"/>
              <a:t>• перспективность в ближайшие несколько лет</a:t>
            </a:r>
            <a:r>
              <a:rPr lang="ru-RU" sz="2400" i="1" dirty="0" smtClean="0"/>
              <a:t>;</a:t>
            </a:r>
            <a:br>
              <a:rPr lang="ru-RU" sz="2400" i="1" dirty="0" smtClean="0"/>
            </a:br>
            <a:r>
              <a:rPr lang="ru-RU" sz="2400" i="1" dirty="0" smtClean="0"/>
              <a:t> </a:t>
            </a:r>
            <a:r>
              <a:rPr lang="ru-RU" sz="2400" i="1" dirty="0" smtClean="0"/>
              <a:t>• высокий уровень заработной платы</a:t>
            </a:r>
            <a:r>
              <a:rPr lang="ru-RU" sz="2400" i="1" dirty="0" smtClean="0"/>
              <a:t>;</a:t>
            </a:r>
            <a:br>
              <a:rPr lang="ru-RU" sz="2400" i="1" dirty="0" smtClean="0"/>
            </a:br>
            <a:r>
              <a:rPr lang="ru-RU" sz="2400" i="1" dirty="0" smtClean="0"/>
              <a:t> </a:t>
            </a:r>
            <a:r>
              <a:rPr lang="ru-RU" sz="2400" i="1" dirty="0" smtClean="0"/>
              <a:t>• творческая работа</a:t>
            </a:r>
            <a:r>
              <a:rPr lang="ru-RU" sz="2400" i="1" dirty="0" smtClean="0"/>
              <a:t>;</a:t>
            </a:r>
            <a:br>
              <a:rPr lang="ru-RU" sz="2400" i="1" dirty="0" smtClean="0"/>
            </a:br>
            <a:r>
              <a:rPr lang="ru-RU" sz="2400" i="1" dirty="0" smtClean="0"/>
              <a:t> </a:t>
            </a:r>
            <a:r>
              <a:rPr lang="ru-RU" sz="2400" i="1" dirty="0" smtClean="0"/>
              <a:t>• высокая нагрузка</a:t>
            </a:r>
            <a:r>
              <a:rPr lang="ru-RU" sz="2400" i="1" dirty="0" smtClean="0"/>
              <a:t>;</a:t>
            </a:r>
            <a:br>
              <a:rPr lang="ru-RU" sz="2400" i="1" dirty="0" smtClean="0"/>
            </a:br>
            <a:r>
              <a:rPr lang="ru-RU" sz="2400" i="1" dirty="0" smtClean="0"/>
              <a:t> </a:t>
            </a:r>
            <a:r>
              <a:rPr lang="ru-RU" sz="2400" i="1" dirty="0" smtClean="0"/>
              <a:t>• ненормированный рабочий график</a:t>
            </a:r>
            <a:r>
              <a:rPr lang="ru-RU" sz="2400" i="1" dirty="0" smtClean="0"/>
              <a:t>;</a:t>
            </a:r>
            <a:br>
              <a:rPr lang="ru-RU" sz="2400" i="1" dirty="0" smtClean="0"/>
            </a:br>
            <a:r>
              <a:rPr lang="ru-RU" sz="2400" i="1" dirty="0" smtClean="0"/>
              <a:t> </a:t>
            </a:r>
            <a:r>
              <a:rPr lang="ru-RU" sz="2400" i="1" dirty="0" smtClean="0"/>
              <a:t>• большая конкуренция.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5842" name="Picture 2" descr="https://thumbs.dreamstime.com/b/guide-45910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4008107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63093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4392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Какими свойствами характера желательно обладать гиду</a:t>
            </a:r>
            <a:r>
              <a:rPr lang="ru-RU" sz="2400" b="1" dirty="0" smtClean="0"/>
              <a:t>.</a:t>
            </a:r>
          </a:p>
          <a:p>
            <a:r>
              <a:rPr lang="ru-RU" sz="2400" i="1" dirty="0" smtClean="0"/>
              <a:t> </a:t>
            </a:r>
            <a:r>
              <a:rPr lang="ru-RU" sz="2400" i="1" dirty="0" smtClean="0"/>
              <a:t>Самые главные качества – коммуникабельность, общительность, вежливость</a:t>
            </a:r>
            <a:r>
              <a:rPr lang="ru-RU" sz="2400" i="1" dirty="0" smtClean="0"/>
              <a:t>.</a:t>
            </a:r>
          </a:p>
          <a:p>
            <a:r>
              <a:rPr lang="ru-RU" sz="2400" i="1" dirty="0" smtClean="0"/>
              <a:t> </a:t>
            </a:r>
            <a:r>
              <a:rPr lang="ru-RU" sz="2400" i="1" dirty="0" smtClean="0"/>
              <a:t>Работать гиду придется с разными людьми, поэтому, следует вырабатывать в себе терпимость, выдержку</a:t>
            </a:r>
            <a:r>
              <a:rPr lang="ru-RU" sz="2400" i="1" dirty="0" smtClean="0"/>
              <a:t>.</a:t>
            </a:r>
          </a:p>
          <a:p>
            <a:r>
              <a:rPr lang="ru-RU" sz="2400" i="1" dirty="0" smtClean="0"/>
              <a:t> </a:t>
            </a:r>
          </a:p>
          <a:p>
            <a:endParaRPr lang="ru-RU" sz="2400" dirty="0"/>
          </a:p>
        </p:txBody>
      </p:sp>
      <p:pic>
        <p:nvPicPr>
          <p:cNvPr id="33794" name="Picture 2" descr="C:\Users\Павлова Елена\Documents\ТСЖ\статьи о тсж\ekskursovod_-turizm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457200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6732240" cy="36724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 </a:t>
            </a:r>
            <a:r>
              <a:rPr lang="ru-RU" sz="2400" i="1" dirty="0" smtClean="0"/>
              <a:t>Остроумие и </a:t>
            </a:r>
            <a:r>
              <a:rPr lang="ru-RU" sz="2400" i="1" dirty="0" smtClean="0"/>
              <a:t>эрудированность </a:t>
            </a:r>
            <a:r>
              <a:rPr lang="ru-RU" sz="2400" i="1" dirty="0" smtClean="0"/>
              <a:t>– необходимые качества для гида, ведь порой туристы задают такие каверзные и неожиданные вопросы, что без остроумия и определенной доли юмора не обойтись.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1746" name="Picture 2" descr="https://images.tomas.kz/i3/firms/111/5282/5282289/pic_3ada69dc6915133_1024x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96952"/>
            <a:ext cx="5210944" cy="354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20072" cy="6281936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 </a:t>
            </a:r>
            <a:r>
              <a:rPr lang="ru-RU" sz="2400" i="1" dirty="0" smtClean="0"/>
              <a:t>Гид должен быть находчивым, уметь находить выход из любой ситуации. А в данном виде работы непредвиденных ситуаций может быть много – туристы могут потеряться, попутать группы, опоздать к отправлению. В любой нестандартной ситуации понадобится хладнокровие, выдержка и высокий профессионализм.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Picture 1" descr="C:\Users\Павлова Елена\Documents\ТСЖ\статьи о тсж\59aedf7450bcf_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664"/>
            <a:ext cx="3593976" cy="5806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306896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Всемирный день экскурсовода</a:t>
            </a:r>
            <a:r>
              <a:rPr lang="en-US" sz="2400" b="1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i="1" dirty="0" smtClean="0"/>
              <a:t>Всемирный </a:t>
            </a:r>
            <a:r>
              <a:rPr lang="ru-RU" sz="2400" i="1" dirty="0" smtClean="0"/>
              <a:t>день экскурсовода проводники в мир туризма и все, кто причастен к этой увлекательной профессии, отмечают 21 </a:t>
            </a:r>
            <a:r>
              <a:rPr lang="ru-RU" sz="2400" i="1" dirty="0" smtClean="0"/>
              <a:t>февраля. </a:t>
            </a:r>
            <a:r>
              <a:rPr lang="ru-RU" sz="2400" i="1" dirty="0" smtClean="0"/>
              <a:t>Ц</a:t>
            </a:r>
            <a:r>
              <a:rPr lang="ru-RU" sz="2400" i="1" dirty="0" smtClean="0"/>
              <a:t>елью </a:t>
            </a:r>
            <a:r>
              <a:rPr lang="ru-RU" sz="2400" i="1" dirty="0" smtClean="0"/>
              <a:t>праздника </a:t>
            </a:r>
            <a:r>
              <a:rPr lang="ru-RU" sz="2400" i="1" dirty="0" smtClean="0"/>
              <a:t>стало </a:t>
            </a:r>
            <a:r>
              <a:rPr lang="ru-RU" sz="2400" i="1" dirty="0" smtClean="0"/>
              <a:t>привлечение внимания к профессии и укрепление международных связей, помогающий более плодотворно развивать туризм и его культуру.   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  <p:pic>
        <p:nvPicPr>
          <p:cNvPr id="29698" name="Picture 2" descr="https://www.sunhome.ru/i/cards/72/virtualnaya-otkritka-s-dnem-ekskursovoda.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698477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37170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Сколько зарабатывают специалисты этого спектра?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 </a:t>
            </a:r>
            <a:r>
              <a:rPr lang="ru-RU" sz="2400" i="1" dirty="0" smtClean="0"/>
              <a:t>Уровень заработной платы экскурсовода зависит от популярности достопримечательности и места, на котором он работает</a:t>
            </a:r>
            <a:r>
              <a:rPr lang="ru-RU" sz="2400" i="1" dirty="0" smtClean="0"/>
              <a:t>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Если </a:t>
            </a:r>
            <a:r>
              <a:rPr lang="ru-RU" sz="2400" i="1" dirty="0" smtClean="0"/>
              <a:t>относиться </a:t>
            </a:r>
            <a:r>
              <a:rPr lang="ru-RU" sz="2400" i="1" dirty="0" smtClean="0"/>
              <a:t>к работе ответственно и вести экскурсии в интересных местах, то уровень заработной платы может возрасти до 80.000 рублей в месяц. А иногда даже и выше. </a:t>
            </a:r>
            <a:br>
              <a:rPr lang="ru-RU" sz="2400" i="1" dirty="0" smtClean="0"/>
            </a:br>
            <a:r>
              <a:rPr lang="ru-RU" sz="2400" i="1" dirty="0" smtClean="0"/>
              <a:t>Также, в перспективе </a:t>
            </a:r>
            <a:r>
              <a:rPr lang="ru-RU" sz="2400" i="1" dirty="0" smtClean="0"/>
              <a:t>человек </a:t>
            </a:r>
            <a:r>
              <a:rPr lang="ru-RU" sz="2400" i="1" dirty="0" smtClean="0"/>
              <a:t>сможет устроиться экскурсоводом за границей. В этом случае он будет получать более высокую заработную плату. Но и требования к сотрудникам подобного типа предъявляются более высокие.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8674" name="Picture 2" descr="https://avatars.mds.yandex.net/get-zen_doc/1703615/pub_5dd288293e9c2b75e17288a3_5dd288f665a00b326a524a4d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429000"/>
            <a:ext cx="4920334" cy="3183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292494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b="1" dirty="0" smtClean="0"/>
              <a:t>Где получить образование</a:t>
            </a:r>
            <a:br>
              <a:rPr lang="ru-RU" sz="2700" b="1" dirty="0" smtClean="0"/>
            </a:br>
            <a:r>
              <a:rPr lang="ru-RU" sz="2700" i="1" dirty="0" smtClean="0"/>
              <a:t>Получить образование, которое позволит работать экскурсоводом, можно в колледжах или в вузах с гуманитарным профилем: </a:t>
            </a:r>
            <a:r>
              <a:rPr lang="ru-RU" sz="2700" i="1" dirty="0" err="1" smtClean="0"/>
              <a:t>культурология</a:t>
            </a:r>
            <a:r>
              <a:rPr lang="ru-RU" sz="2700" i="1" dirty="0" smtClean="0"/>
              <a:t>, история, лингвистика и иностранные языки. Еще один вариант — это учебные заведения, в которых есть специальности, связанные с туризмом: «Сервис и туризм», «Гостиничный бизнес», «Туризм и гостеприимство».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  <p:pic>
        <p:nvPicPr>
          <p:cNvPr id="27651" name="Picture 3" descr="C:\Users\Павлова Елена\Documents\ТСЖ\статьи о тсж\gidy_saj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13240"/>
            <a:ext cx="4169778" cy="3884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60024" cy="54868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Виртуальный музей древнерусского искусства.</a:t>
            </a:r>
            <a:endParaRPr lang="ru-RU" sz="2000" b="1" dirty="0"/>
          </a:p>
        </p:txBody>
      </p:sp>
      <p:pic>
        <p:nvPicPr>
          <p:cNvPr id="25602" name="Picture 2" descr="https://alta-corp.ru/thumb/2/79355DMLISVcGv_RBfCwXg/r/d/ofis_pod_klyuch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5604" name="Picture 4" descr="https://safamaster.ru/upload/shop_1/6/5/1/item_6517/shop_items_catalog_image6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69904"/>
            <a:ext cx="864096" cy="1388096"/>
          </a:xfrm>
          <a:prstGeom prst="rect">
            <a:avLst/>
          </a:prstGeom>
          <a:noFill/>
        </p:spPr>
      </p:pic>
      <p:pic>
        <p:nvPicPr>
          <p:cNvPr id="25606" name="Picture 6" descr="https://avatars.mds.yandex.net/get-zen_doc/3472576/pub_5efed51edb3fe6783a9737d3_5eff1ca6d4c89925f5cb9ad7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2212974" cy="1475316"/>
          </a:xfrm>
          <a:prstGeom prst="rect">
            <a:avLst/>
          </a:prstGeom>
          <a:noFill/>
        </p:spPr>
      </p:pic>
      <p:pic>
        <p:nvPicPr>
          <p:cNvPr id="25611" name="Picture 11" descr="https://safamaster.ru/upload/shop_1/6/5/1/item_6517/shop_items_catalog_image65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797152"/>
            <a:ext cx="792088" cy="1604120"/>
          </a:xfrm>
          <a:prstGeom prst="rect">
            <a:avLst/>
          </a:prstGeom>
          <a:noFill/>
        </p:spPr>
      </p:pic>
      <p:pic>
        <p:nvPicPr>
          <p:cNvPr id="25609" name="Picture 9" descr="Икона &quot; Спас Нерукотворный&quot;. XII век, Новгород. В настоящий момент икона находится в Третьяковской галере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356992"/>
            <a:ext cx="1440159" cy="1512168"/>
          </a:xfrm>
          <a:prstGeom prst="rect">
            <a:avLst/>
          </a:prstGeom>
          <a:noFill/>
        </p:spPr>
      </p:pic>
      <p:pic>
        <p:nvPicPr>
          <p:cNvPr id="25615" name="Picture 15" descr="https://safamaster.ru/upload/shop_1/6/5/1/item_6517/shop_items_catalog_image65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725144"/>
            <a:ext cx="576064" cy="1296144"/>
          </a:xfrm>
          <a:prstGeom prst="rect">
            <a:avLst/>
          </a:prstGeom>
          <a:noFill/>
        </p:spPr>
      </p:pic>
      <p:pic>
        <p:nvPicPr>
          <p:cNvPr id="25613" name="Picture 13" descr="Фрески Софии Киевской 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924944"/>
            <a:ext cx="1584176" cy="1800200"/>
          </a:xfrm>
          <a:prstGeom prst="rect">
            <a:avLst/>
          </a:prstGeom>
          <a:noFill/>
        </p:spPr>
      </p:pic>
      <p:pic>
        <p:nvPicPr>
          <p:cNvPr id="25619" name="Picture 19" descr="https://safamaster.ru/upload/shop_1/6/5/1/item_6517/shop_items_catalog_image65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509120"/>
            <a:ext cx="693540" cy="1080120"/>
          </a:xfrm>
          <a:prstGeom prst="rect">
            <a:avLst/>
          </a:prstGeom>
          <a:noFill/>
        </p:spPr>
      </p:pic>
      <p:pic>
        <p:nvPicPr>
          <p:cNvPr id="25617" name="Picture 17" descr="http://4.bp.blogspot.com/-2G-SY2TdXyM/TqV2cJW-JAI/AAAAAAAAAiE/YMHfjtmeLnw/s1600/73180286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2780928"/>
            <a:ext cx="1442072" cy="1800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67744" y="621166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«По́весть временны́х лет»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5445224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Мозаики Софии Киевской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5589240"/>
            <a:ext cx="2770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Фреска </a:t>
            </a:r>
            <a:r>
              <a:rPr lang="ru-RU" b="1" dirty="0" err="1" smtClean="0"/>
              <a:t>Мирожского</a:t>
            </a:r>
            <a:r>
              <a:rPr lang="ru-RU" b="1" dirty="0" smtClean="0"/>
              <a:t> </a:t>
            </a:r>
            <a:r>
              <a:rPr lang="ru-RU" b="1" dirty="0" err="1" smtClean="0"/>
              <a:t>моностыря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6488668"/>
            <a:ext cx="332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Икона » Спас Нерукотворный».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237626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Кто такой экскурсов</a:t>
            </a:r>
            <a:r>
              <a:rPr lang="ru-RU" sz="2400" b="1" i="1" dirty="0" smtClean="0"/>
              <a:t>о</a:t>
            </a:r>
            <a:r>
              <a:rPr lang="ru-RU" sz="2400" b="1" i="1" dirty="0" smtClean="0"/>
              <a:t>д</a:t>
            </a:r>
            <a:r>
              <a:rPr lang="en-US" sz="2400" b="1" i="1" dirty="0" smtClean="0"/>
              <a:t>?</a:t>
            </a:r>
            <a:endParaRPr lang="en-US" sz="2400" b="1" i="1" dirty="0" smtClean="0"/>
          </a:p>
          <a:p>
            <a:r>
              <a:rPr lang="ru-RU" sz="2400" i="1" dirty="0" smtClean="0"/>
              <a:t>Экскурсовод </a:t>
            </a:r>
            <a:r>
              <a:rPr lang="ru-RU" sz="2400" i="1" dirty="0" smtClean="0"/>
              <a:t>— это специалист, который проводит экскурсии (для туристов или местного населения</a:t>
            </a:r>
            <a:r>
              <a:rPr lang="ru-RU" sz="2400" i="1" dirty="0" smtClean="0"/>
              <a:t>).</a:t>
            </a:r>
            <a:r>
              <a:rPr lang="ru-RU" sz="2400" i="1" dirty="0" smtClean="0"/>
              <a:t>  Специалист в данной области должен иметь хорошие знания по истории, культуре и географии. </a:t>
            </a:r>
            <a:endParaRPr lang="ru-RU" sz="2400" i="1" dirty="0"/>
          </a:p>
        </p:txBody>
      </p:sp>
      <p:pic>
        <p:nvPicPr>
          <p:cNvPr id="2052" name="Picture 4" descr="https://avatars.mds.yandex.net/get-zen_doc/2807006/pub_5ea3f940007c871a1590010f_5ea401023c46570d62e7765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7492380" cy="4312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0" y="-208150"/>
            <a:ext cx="8028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 smtClean="0"/>
              <a:t>1)&amp;</a:t>
            </a:r>
            <a:r>
              <a:rPr lang="en-US" dirty="0" err="1" smtClean="0"/>
              <a:t>im</a:t>
            </a:r>
            <a:r>
              <a:rPr lang="ru-RU" dirty="0" smtClean="0"/>
              <a:t>.</a:t>
            </a:r>
            <a:r>
              <a:rPr lang="en-US" dirty="0" err="1" smtClean="0"/>
              <a:t>gurl</a:t>
            </a:r>
            <a:r>
              <a:rPr lang="en-US" dirty="0" smtClean="0"/>
              <a:t>=https%3A%2F%2Fst3.depositphotos.com%2F4347477%2F18295%2Fv%2F950%2Fdepositphotos_182958064-stock-illustration-tour-guide-lady-and-group.jpg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Список использованной литературы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2)21&amp;rpt=</a:t>
            </a:r>
            <a:r>
              <a:rPr lang="en-US" dirty="0" err="1" smtClean="0"/>
              <a:t>simage&amp;img_url</a:t>
            </a:r>
            <a:r>
              <a:rPr lang="en-US" dirty="0" smtClean="0"/>
              <a:t>=https%3A%2F%2Favatars.mds.yandex.net%2Fget-zen_doc%2F2807006%2Fpub_5ea3f940007c871a1590010f_5ea401023c46570d62e77659%2Fscale_1200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916832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3)https</a:t>
            </a:r>
            <a:r>
              <a:rPr lang="en-US" dirty="0" smtClean="0"/>
              <a:t>://ru.wikipedia.org/wiki/%D0%AD%D0%BA%D1%81%D0%BA%D1%83%D1%80%D1%81%D0%BE%D0%B2%D0%BE%D0%B4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5649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4)</a:t>
            </a:r>
            <a:r>
              <a:rPr lang="en-US" dirty="0" smtClean="0"/>
              <a:t>https</a:t>
            </a:r>
            <a:r>
              <a:rPr lang="en-US" dirty="0" smtClean="0"/>
              <a:t>://</a:t>
            </a:r>
            <a:r>
              <a:rPr lang="en-US" dirty="0" smtClean="0"/>
              <a:t>yandex.ru/images/search?from=tabba48.userapi.com%2Fc841437%2Fv841437409%2F1f123%2FgiydRvSr-gA.jpg&amp;rpt=simage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212976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5)yandex.ru/images/</a:t>
            </a:r>
            <a:r>
              <a:rPr lang="en-US" dirty="0" err="1" smtClean="0"/>
              <a:t>search?text</a:t>
            </a:r>
            <a:r>
              <a:rPr lang="en-US" dirty="0" smtClean="0"/>
              <a:t>=</a:t>
            </a:r>
            <a:r>
              <a:rPr lang="ru-RU" dirty="0" smtClean="0"/>
              <a:t>картинки%20экскурсовод%20для%20детей&amp;</a:t>
            </a:r>
            <a:r>
              <a:rPr lang="en-US" dirty="0" smtClean="0"/>
              <a:t>from=</a:t>
            </a:r>
            <a:r>
              <a:rPr lang="en-US" dirty="0" err="1" smtClean="0"/>
              <a:t>tabbar&amp;pos</a:t>
            </a:r>
            <a:r>
              <a:rPr lang="en-US" dirty="0" smtClean="0"/>
              <a:t>=0&amp;img_url=https%3A%2F%2Fwww.tastetrentino.it%2Ffileadmin%2F_processed_%2Fcsm_Guida_turistica_1b330724ce.jpg&amp;rpt=</a:t>
            </a:r>
            <a:r>
              <a:rPr lang="en-US" dirty="0" err="1" smtClean="0"/>
              <a:t>simage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1490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6)https</a:t>
            </a:r>
            <a:r>
              <a:rPr lang="en-US" dirty="0" smtClean="0"/>
              <a:t>://yandex.ru/images/search?text=%</a:t>
            </a:r>
            <a:r>
              <a:rPr lang="en-US" dirty="0" smtClean="0"/>
              <a:t>D0%BB9&amp;from=tabbar&amp;pos=12&amp;img_url=http%3A%2F%2Fpic2.16pic.com%2F00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797152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7)http</a:t>
            </a:r>
            <a:r>
              <a:rPr lang="en-US" dirty="0" smtClean="0"/>
              <a:t>://pozdravok.ru/pozdravleniya/prazdniki/den-ekskursovoda/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157192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8)https</a:t>
            </a:r>
            <a:r>
              <a:rPr lang="en-US" dirty="0" smtClean="0"/>
              <a:t>://rusmuseumvrm.ru/data/events/2020/03/russian_museum_online/index.php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172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9)https</a:t>
            </a:r>
            <a:r>
              <a:rPr lang="en-US" dirty="0" smtClean="0"/>
              <a:t>://infourok.ru/prezentaciya-o-professionalnoy-deyatelnosti-professiya-ekskursovod-1200420.html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10)https</a:t>
            </a:r>
            <a:r>
              <a:rPr lang="en-US" dirty="0" smtClean="0"/>
              <a:t>://myslide.ru/presentation/professiya-ekskursovoda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208823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История профессии</a:t>
            </a:r>
            <a:r>
              <a:rPr lang="en-US" sz="2700" b="1" dirty="0" smtClean="0"/>
              <a:t>.</a:t>
            </a:r>
            <a:br>
              <a:rPr lang="en-US" sz="2700" b="1" dirty="0" smtClean="0"/>
            </a:br>
            <a:r>
              <a:rPr lang="ru-RU" sz="2700" i="1" dirty="0" smtClean="0"/>
              <a:t>Когда </a:t>
            </a:r>
            <a:r>
              <a:rPr lang="ru-RU" sz="2700" i="1" dirty="0" smtClean="0"/>
              <a:t>появилась эта профессия, точно сказать нельзя, но очевидно, что она связана с развитием межгосударственных отношений.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  <p:sp>
        <p:nvSpPr>
          <p:cNvPr id="9220" name="AutoShape 4" descr="https://yt3.ggpht.com/a/AATXAJzJc8O2Pzlnf5rVwhsaPESTSkVjSV7mjyEDt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yt3.ggpht.com/a/AATXAJzJc8O2Pzlnf5rVwhsaPESTSkVjSV7mjyEDt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yt3.ggpht.com/a/AATXAJzJc8O2Pzlnf5rVwhsaPESTSkVjSV7mjyEDt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https://i.sunhome.ru/journal/202/operator-babochka-i-analiz-enneagramm-v2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813690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234888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История возникновения профессии в России.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Экскурсионное дело в России берет свое </a:t>
            </a:r>
            <a:r>
              <a:rPr lang="ru-RU" sz="2400" i="1" dirty="0" smtClean="0"/>
              <a:t>начало во </a:t>
            </a:r>
            <a:r>
              <a:rPr lang="ru-RU" sz="2400" i="1" dirty="0" smtClean="0"/>
              <a:t>второй половине XVIII в.</a:t>
            </a:r>
            <a:r>
              <a:rPr lang="ru-RU" sz="2400" i="1" dirty="0" smtClean="0"/>
              <a:t> </a:t>
            </a:r>
            <a:r>
              <a:rPr lang="ru-RU" sz="2400" i="1" dirty="0" smtClean="0"/>
              <a:t>с развития школьных </a:t>
            </a:r>
            <a:r>
              <a:rPr lang="ru-RU" sz="2400" i="1" dirty="0" smtClean="0"/>
              <a:t>экскурсий , когда </a:t>
            </a:r>
            <a:r>
              <a:rPr lang="ru-RU" sz="2400" i="1" dirty="0" smtClean="0"/>
              <a:t>педагоги разрабатывали и реализовывали первые природоведческие экскурсии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7170" name="Picture 2" descr="https://malivi.ru/wp-content/uploads/2018/06/img/den-detey-v-muzee-izobrazitelnih-iskusstv-950x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792088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35280" cy="198884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Когда наступил период развития экскурсионного дела</a:t>
            </a:r>
            <a:r>
              <a:rPr lang="en-US" sz="2400" b="1" dirty="0" smtClean="0"/>
              <a:t>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 советский </a:t>
            </a:r>
            <a:r>
              <a:rPr lang="ru-RU" sz="2400" i="1" dirty="0" smtClean="0"/>
              <a:t>период происходит</a:t>
            </a:r>
            <a:r>
              <a:rPr lang="ru-RU" sz="2400" i="1" dirty="0" smtClean="0"/>
              <a:t> </a:t>
            </a:r>
            <a:r>
              <a:rPr lang="ru-RU" sz="2400" i="1" dirty="0" smtClean="0"/>
              <a:t>развитие </a:t>
            </a:r>
            <a:r>
              <a:rPr lang="ru-RU" sz="2400" i="1" dirty="0" smtClean="0"/>
              <a:t>экскурсионного дела </a:t>
            </a:r>
            <a:r>
              <a:rPr lang="ru-RU" sz="2400" i="1" dirty="0" smtClean="0"/>
              <a:t> </a:t>
            </a:r>
            <a:r>
              <a:rPr lang="ru-RU" sz="2400" i="1" dirty="0" smtClean="0"/>
              <a:t>в русле общей просветительской политики Советского правительства.</a:t>
            </a:r>
            <a:endParaRPr lang="ru-RU" sz="2400" i="1" dirty="0"/>
          </a:p>
        </p:txBody>
      </p:sp>
      <p:pic>
        <p:nvPicPr>
          <p:cNvPr id="6146" name="Picture 2" descr="http://cdn.fishki.net/upload/post/2017/02/04/2210035/62d6d87e03552805860f2472811aa2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9288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304256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Представители данной профессии.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i="1" dirty="0" smtClean="0"/>
              <a:t> Людей этой профессии вы встретите как в больших городах, курортах, в исторических и культурных местах. </a:t>
            </a:r>
            <a:r>
              <a:rPr lang="ru-RU" sz="2400" i="1" dirty="0" smtClean="0"/>
              <a:t> </a:t>
            </a:r>
            <a:r>
              <a:rPr lang="ru-RU" sz="2400" i="1" dirty="0" smtClean="0"/>
              <a:t>Среди экскурсоводов бывают как штатные сотрудники, так и «свободные художники».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/>
          </a:p>
        </p:txBody>
      </p:sp>
      <p:pic>
        <p:nvPicPr>
          <p:cNvPr id="5122" name="Picture 2" descr="https://articool-tour.ru/images/banners/shkolnie-tur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7967192" cy="3839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84482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Актуальность профессии.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 </a:t>
            </a:r>
            <a:r>
              <a:rPr lang="ru-RU" sz="2400" i="1" dirty="0" smtClean="0"/>
              <a:t> Профессия экскурсовода является одной из самых востребованных, так как с каждым годом туризм развивается </a:t>
            </a:r>
            <a:r>
              <a:rPr lang="ru-RU" sz="2400" i="1" dirty="0" smtClean="0"/>
              <a:t>все быстрее</a:t>
            </a:r>
            <a:r>
              <a:rPr lang="ru-RU" sz="2400" i="1" dirty="0" smtClean="0"/>
              <a:t>. </a:t>
            </a:r>
            <a:r>
              <a:rPr lang="ru-RU" sz="24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098" name="Picture 2" descr="https://sun9-22.userapi.com/c840639/v840639921/583d6/yJVZsKEBG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99288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3691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Необычный режим работы .</a:t>
            </a:r>
            <a:r>
              <a:rPr lang="ru-RU" sz="2400" dirty="0" smtClean="0"/>
              <a:t>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 </a:t>
            </a:r>
            <a:r>
              <a:rPr lang="ru-RU" sz="2400" i="1" dirty="0" smtClean="0"/>
              <a:t>В настоящее время</a:t>
            </a:r>
            <a:r>
              <a:rPr lang="en-US" sz="2400" i="1" dirty="0" smtClean="0"/>
              <a:t>,</a:t>
            </a:r>
            <a:r>
              <a:rPr lang="ru-RU" sz="2400" i="1" dirty="0" smtClean="0"/>
              <a:t>когда некоторые музеи закрыты</a:t>
            </a:r>
            <a:r>
              <a:rPr lang="en-US" sz="2400" i="1" dirty="0" smtClean="0"/>
              <a:t>,</a:t>
            </a:r>
            <a:r>
              <a:rPr lang="ru-RU" sz="2400" i="1" dirty="0" smtClean="0"/>
              <a:t>многие </a:t>
            </a:r>
            <a:r>
              <a:rPr lang="ru-RU" sz="2400" i="1" dirty="0" smtClean="0"/>
              <a:t>туристические фирмы </a:t>
            </a:r>
            <a:r>
              <a:rPr lang="ru-RU" sz="2400" i="1" dirty="0" smtClean="0"/>
              <a:t>нашли альтернативу и </a:t>
            </a:r>
            <a:r>
              <a:rPr lang="ru-RU" sz="2400" i="1" dirty="0" smtClean="0"/>
              <a:t>перевели своих </a:t>
            </a:r>
            <a:r>
              <a:rPr lang="ru-RU" sz="2400" i="1" dirty="0" smtClean="0"/>
              <a:t>экскурсоводов </a:t>
            </a:r>
            <a:r>
              <a:rPr lang="ru-RU" sz="2400" i="1" dirty="0" smtClean="0"/>
              <a:t>в </a:t>
            </a:r>
            <a:r>
              <a:rPr lang="ru-RU" sz="2400" i="1" dirty="0" err="1" smtClean="0"/>
              <a:t>онлайн</a:t>
            </a:r>
            <a:r>
              <a:rPr lang="ru-RU" sz="2400" i="1" dirty="0" smtClean="0"/>
              <a:t> режим. И это оказалось так удобно, что и после открытия музеев и выставок, </a:t>
            </a:r>
            <a:r>
              <a:rPr lang="ru-RU" sz="2400" i="1" dirty="0" err="1" smtClean="0"/>
              <a:t>онлайн</a:t>
            </a:r>
            <a:r>
              <a:rPr lang="ru-RU" sz="2400" i="1" dirty="0" smtClean="0"/>
              <a:t> экскурсии продолжают набирать обороты в туристическом бизнесе.</a:t>
            </a:r>
            <a:endParaRPr lang="ru-RU" sz="2400" i="1" dirty="0"/>
          </a:p>
        </p:txBody>
      </p:sp>
      <p:pic>
        <p:nvPicPr>
          <p:cNvPr id="26626" name="Picture 2" descr="https://rusmuseumvrm.ru/data/events/2020/03/russian_museum_online/21910_mainfoto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7362056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76056" cy="65253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b="1" dirty="0" smtClean="0"/>
              <a:t> Главные должностные обязанности экскурсовода: </a:t>
            </a:r>
            <a:br>
              <a:rPr lang="ru-RU" sz="2400" b="1" dirty="0" smtClean="0"/>
            </a:br>
            <a:r>
              <a:rPr lang="ru-RU" sz="2400" i="1" dirty="0" smtClean="0"/>
              <a:t>• </a:t>
            </a:r>
            <a:r>
              <a:rPr lang="ru-RU" sz="2400" i="1" dirty="0" smtClean="0"/>
              <a:t>Проведение экскурсий по музеям, заповедникам, местным достопримечательностям, выставкам, садово-парковым комплексам и другим, интересным для туристов объектам;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• </a:t>
            </a:r>
            <a:r>
              <a:rPr lang="ru-RU" sz="2400" i="1" dirty="0" smtClean="0"/>
              <a:t>Изучение исторических материалов и документов, касающихся объектов экскурсий;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/>
          </a:p>
        </p:txBody>
      </p:sp>
      <p:pic>
        <p:nvPicPr>
          <p:cNvPr id="24578" name="Picture 2" descr="C:\Users\Павлова Елена\Documents\ТСЖ\статьи о тсж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6672"/>
            <a:ext cx="396044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226</Words>
  <Application>Microsoft Office PowerPoint</Application>
  <PresentationFormat>Экран (4:3)</PresentationFormat>
  <Paragraphs>44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Проектная работа. ученицы 8 «В» класса:  Павловой Марии</vt:lpstr>
      <vt:lpstr> </vt:lpstr>
      <vt:lpstr>История профессии. Когда появилась эта профессия, точно сказать нельзя, но очевидно, что она связана с развитием межгосударственных отношений.   </vt:lpstr>
      <vt:lpstr>История возникновения профессии в России. Экскурсионное дело в России берет свое начало во второй половине XVIII в. с развития школьных экскурсий , когда педагоги разрабатывали и реализовывали первые природоведческие экскурсии.</vt:lpstr>
      <vt:lpstr>Когда наступил период развития экскурсионного дела? В советский период происходит развитие экскурсионного дела  в русле общей просветительской политики Советского правительства.</vt:lpstr>
      <vt:lpstr>Представители данной профессии.  Людей этой профессии вы встретите как в больших городах, курортах, в исторических и культурных местах.  Среди экскурсоводов бывают как штатные сотрудники, так и «свободные художники».  </vt:lpstr>
      <vt:lpstr>Актуальность профессии.   Профессия экскурсовода является одной из самых востребованных, так как с каждым годом туризм развивается все быстрее.   </vt:lpstr>
      <vt:lpstr>Необычный режим работы .   В настоящее время,когда некоторые музеи закрыты,многие туристические фирмы нашли альтернативу и перевели своих экскурсоводов в онлайн режим. И это оказалось так удобно, что и после открытия музеев и выставок, онлайн экскурсии продолжают набирать обороты в туристическом бизнесе.</vt:lpstr>
      <vt:lpstr>  Главные должностные обязанности экскурсовода:  • Проведение экскурсий по музеям, заповедникам, местным достопримечательностям, выставкам, садово-парковым комплексам и другим, интересным для туристов объектам;  • Изучение исторических материалов и документов, касающихся объектов экскурсий;  </vt:lpstr>
      <vt:lpstr>• Разработка техники рассказов о достопримечательностях;  • Проведение для участников экскурсий инструктажей по мерам безопасности при осмотре достопримечательностей;  • Ведение рабочей документации.  </vt:lpstr>
      <vt:lpstr>Социальная значимость профессии в обществе:   Задача экскурсовода расширить кругозор людей. Благодаря их работе туристы становятся более образованными, культурными. Исторические факты в комплексе с красотой окружающей природы дают толчок к познанию чего-то нового.</vt:lpstr>
      <vt:lpstr>  Плюсы и минусы профессии экскурсовода  •  возможность путешествовать по миру за счет туристической компании;  • перспективность в ближайшие несколько лет;  • высокий уровень заработной платы;  • творческая работа;  • высокая нагрузка;  • ненормированный рабочий график;  • большая конкуренция. </vt:lpstr>
      <vt:lpstr> </vt:lpstr>
      <vt:lpstr>  Остроумие и эрудированность – необходимые качества для гида, ведь порой туристы задают такие каверзные и неожиданные вопросы, что без остроумия и определенной доли юмора не обойтись.  </vt:lpstr>
      <vt:lpstr> Гид должен быть находчивым, уметь находить выход из любой ситуации. А в данном виде работы непредвиденных ситуаций может быть много – туристы могут потеряться, попутать группы, опоздать к отправлению. В любой нестандартной ситуации понадобится хладнокровие, выдержка и высокий профессионализм.   </vt:lpstr>
      <vt:lpstr> Всемирный день экскурсовода. Всемирный день экскурсовода проводники в мир туризма и все, кто причастен к этой увлекательной профессии, отмечают 21 февраля. Целью праздника стало привлечение внимания к профессии и укрепление международных связей, помогающий более плодотворно развивать туризм и его культуру.    </vt:lpstr>
      <vt:lpstr>Сколько зарабатывают специалисты этого спектра?  Уровень заработной платы экскурсовода зависит от популярности достопримечательности и места, на котором он работает. Если относиться к работе ответственно и вести экскурсии в интересных местах, то уровень заработной платы может возрасти до 80.000 рублей в месяц. А иногда даже и выше.  Также, в перспективе человек сможет устроиться экскурсоводом за границей. В этом случае он будет получать более высокую заработную плату. Но и требования к сотрудникам подобного типа предъявляются более высокие.  </vt:lpstr>
      <vt:lpstr>  Где получить образование Получить образование, которое позволит работать экскурсоводом, можно в колледжах или в вузах с гуманитарным профилем: культурология, история, лингвистика и иностранные языки. Еще один вариант — это учебные заведения, в которых есть специальности, связанные с туризмом: «Сервис и туризм», «Гостиничный бизнес», «Туризм и гостеприимство».  </vt:lpstr>
      <vt:lpstr>Виртуальный музей древнерусского искусства.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ученицы 1 «Г» класса  Павловой Марии</dc:title>
  <dc:creator>Павлова Елена</dc:creator>
  <cp:lastModifiedBy>Павлова Елена</cp:lastModifiedBy>
  <cp:revision>32</cp:revision>
  <dcterms:created xsi:type="dcterms:W3CDTF">2014-02-11T21:14:53Z</dcterms:created>
  <dcterms:modified xsi:type="dcterms:W3CDTF">2020-12-11T04:31:37Z</dcterms:modified>
</cp:coreProperties>
</file>