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1"/>
    <p:restoredTop sz="95903"/>
  </p:normalViewPr>
  <p:slideViewPr>
    <p:cSldViewPr snapToGrid="0" snapToObjects="1">
      <p:cViewPr varScale="1">
        <p:scale>
          <a:sx n="90" d="100"/>
          <a:sy n="90" d="100"/>
        </p:scale>
        <p:origin x="232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3:50:46.37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3:52:07.99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27:01.82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81E2991E-67C2-F449-A9A1-35F2552153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7B02CC2-2E74-7049-B5BE-9983A0055D6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78675-6AA3-0148-AC8A-7717CF53AEE7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34910A6C-42B3-3444-A58D-B49FE59FF72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5AF1FB90-7FBA-D341-B09F-A289C4647A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F366C9-CD2E-464C-9BC5-B613B96B09E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B2E21F-71DA-EF48-89F4-B6E99CF0B0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9A549-00FE-B240-BAEB-972D9AA4D1E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4B3A6-666C-9044-AC73-1D100D4965E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350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12/2/20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72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72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15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241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958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385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435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567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606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51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64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12/2/20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270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72" r:id="rId6"/>
    <p:sldLayoutId id="2147483667" r:id="rId7"/>
    <p:sldLayoutId id="2147483668" r:id="rId8"/>
    <p:sldLayoutId id="2147483669" r:id="rId9"/>
    <p:sldLayoutId id="2147483671" r:id="rId10"/>
    <p:sldLayoutId id="214748367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D39A23F-EEB0-4600-A147-D36BE6CE48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9623" r="-1" b="-1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977A19-1C24-F44C-8EB8-A1D279F78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Профессия Дизайнер</a:t>
            </a:r>
            <a:endParaRPr lang="ru-RU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4510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20183"/>
    </mc:Choice>
    <mc:Fallback>
      <p:transition spd="slow" advTm="2018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Дома будущего: как устроены гидрополисы">
            <a:extLst>
              <a:ext uri="{FF2B5EF4-FFF2-40B4-BE49-F238E27FC236}">
                <a16:creationId xmlns:a16="http://schemas.microsoft.com/office/drawing/2014/main" id="{C8108C00-5831-4A4F-8D1A-9E0139073E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7" r="-1" b="3105"/>
          <a:stretch/>
        </p:blipFill>
        <p:spPr bwMode="auto">
          <a:xfrm>
            <a:off x="20" y="1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8F51725E-A483-43B2-A6F2-C44F502FE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37549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DBB5F7-25CB-7142-8255-F061CC2E7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10000">
                <a:solidFill>
                  <a:schemeClr val="bg1"/>
                </a:solidFill>
              </a:rPr>
              <a:t>Дизайн в будующем</a:t>
            </a:r>
          </a:p>
        </p:txBody>
      </p:sp>
      <p:sp>
        <p:nvSpPr>
          <p:cNvPr id="77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79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701"/>
    </mc:Choice>
    <mc:Fallback>
      <p:transition spd="slow" advTm="1970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43" name="Rectangle 142">
            <a:extLst>
              <a:ext uri="{FF2B5EF4-FFF2-40B4-BE49-F238E27FC236}">
                <a16:creationId xmlns:a16="http://schemas.microsoft.com/office/drawing/2014/main" id="{F76371D7-6733-4D74-8B73-248817D8A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51E522-2BE8-C041-B32F-F310D549F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3467"/>
            <a:ext cx="3429000" cy="35692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/>
              <a:t>Дизайн будущего </a:t>
            </a:r>
          </a:p>
        </p:txBody>
      </p:sp>
      <p:pic>
        <p:nvPicPr>
          <p:cNvPr id="10246" name="Picture 6" descr="Одежда будущего | Будущее | Мир фантастики и фэнтези">
            <a:extLst>
              <a:ext uri="{FF2B5EF4-FFF2-40B4-BE49-F238E27FC236}">
                <a16:creationId xmlns:a16="http://schemas.microsoft.com/office/drawing/2014/main" id="{681D4566-6C69-024B-A7EC-9FF502E0F8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6" r="22198"/>
          <a:stretch/>
        </p:blipFill>
        <p:spPr bwMode="auto">
          <a:xfrm>
            <a:off x="4688778" y="-5"/>
            <a:ext cx="3259105" cy="3094406"/>
          </a:xfrm>
          <a:custGeom>
            <a:avLst/>
            <a:gdLst/>
            <a:ahLst/>
            <a:cxnLst/>
            <a:rect l="l" t="t" r="r" b="b"/>
            <a:pathLst>
              <a:path w="3259105" h="3094406">
                <a:moveTo>
                  <a:pt x="11386" y="0"/>
                </a:moveTo>
                <a:lnTo>
                  <a:pt x="3241316" y="0"/>
                </a:lnTo>
                <a:lnTo>
                  <a:pt x="3237494" y="140685"/>
                </a:lnTo>
                <a:cubicBezTo>
                  <a:pt x="3238096" y="312748"/>
                  <a:pt x="3251393" y="484543"/>
                  <a:pt x="3249125" y="655694"/>
                </a:cubicBezTo>
                <a:cubicBezTo>
                  <a:pt x="3247916" y="750937"/>
                  <a:pt x="3225234" y="845926"/>
                  <a:pt x="3229467" y="941423"/>
                </a:cubicBezTo>
                <a:cubicBezTo>
                  <a:pt x="3241867" y="1230835"/>
                  <a:pt x="3237785" y="1520374"/>
                  <a:pt x="3253965" y="1809659"/>
                </a:cubicBezTo>
                <a:cubicBezTo>
                  <a:pt x="3264430" y="1950656"/>
                  <a:pt x="3258909" y="2092163"/>
                  <a:pt x="3237482" y="2232284"/>
                </a:cubicBezTo>
                <a:cubicBezTo>
                  <a:pt x="3219637" y="2337305"/>
                  <a:pt x="3230677" y="2443216"/>
                  <a:pt x="3238238" y="2548745"/>
                </a:cubicBezTo>
                <a:cubicBezTo>
                  <a:pt x="3247462" y="2676497"/>
                  <a:pt x="3252453" y="2804124"/>
                  <a:pt x="3237330" y="2932130"/>
                </a:cubicBezTo>
                <a:cubicBezTo>
                  <a:pt x="3234609" y="2954893"/>
                  <a:pt x="3233201" y="2977688"/>
                  <a:pt x="3232714" y="3000503"/>
                </a:cubicBezTo>
                <a:lnTo>
                  <a:pt x="3233615" y="3068153"/>
                </a:lnTo>
                <a:lnTo>
                  <a:pt x="3188413" y="3064932"/>
                </a:lnTo>
                <a:cubicBezTo>
                  <a:pt x="3039240" y="3057221"/>
                  <a:pt x="2889775" y="3057530"/>
                  <a:pt x="2740627" y="3065836"/>
                </a:cubicBezTo>
                <a:cubicBezTo>
                  <a:pt x="2641415" y="3072036"/>
                  <a:pt x="2543982" y="3095285"/>
                  <a:pt x="2443754" y="3094381"/>
                </a:cubicBezTo>
                <a:cubicBezTo>
                  <a:pt x="2190453" y="3091669"/>
                  <a:pt x="1936390" y="3075782"/>
                  <a:pt x="1682327" y="3078752"/>
                </a:cubicBezTo>
                <a:cubicBezTo>
                  <a:pt x="1674197" y="3078882"/>
                  <a:pt x="1666067" y="3076944"/>
                  <a:pt x="1657937" y="3076944"/>
                </a:cubicBezTo>
                <a:cubicBezTo>
                  <a:pt x="1524046" y="3071390"/>
                  <a:pt x="1390155" y="3066482"/>
                  <a:pt x="1256136" y="3078623"/>
                </a:cubicBezTo>
                <a:cubicBezTo>
                  <a:pt x="1168104" y="3086502"/>
                  <a:pt x="1080452" y="3095932"/>
                  <a:pt x="991530" y="3090248"/>
                </a:cubicBezTo>
                <a:cubicBezTo>
                  <a:pt x="867801" y="3082369"/>
                  <a:pt x="744072" y="3076686"/>
                  <a:pt x="620090" y="3080948"/>
                </a:cubicBezTo>
                <a:cubicBezTo>
                  <a:pt x="570293" y="3082369"/>
                  <a:pt x="520497" y="3080948"/>
                  <a:pt x="470828" y="3080948"/>
                </a:cubicBezTo>
                <a:lnTo>
                  <a:pt x="469939" y="3081207"/>
                </a:lnTo>
                <a:cubicBezTo>
                  <a:pt x="437418" y="3081207"/>
                  <a:pt x="404898" y="3081982"/>
                  <a:pt x="372378" y="3081207"/>
                </a:cubicBezTo>
                <a:cubicBezTo>
                  <a:pt x="311022" y="3079786"/>
                  <a:pt x="249634" y="3076944"/>
                  <a:pt x="188230" y="3075879"/>
                </a:cubicBezTo>
                <a:lnTo>
                  <a:pt x="19434" y="3080760"/>
                </a:lnTo>
                <a:lnTo>
                  <a:pt x="23335" y="2940210"/>
                </a:lnTo>
                <a:cubicBezTo>
                  <a:pt x="23652" y="2892334"/>
                  <a:pt x="22808" y="2844419"/>
                  <a:pt x="20355" y="2796447"/>
                </a:cubicBezTo>
                <a:cubicBezTo>
                  <a:pt x="13984" y="2674257"/>
                  <a:pt x="1879" y="2552193"/>
                  <a:pt x="9780" y="2429876"/>
                </a:cubicBezTo>
                <a:cubicBezTo>
                  <a:pt x="16112" y="2301583"/>
                  <a:pt x="14277" y="2173022"/>
                  <a:pt x="4301" y="2044958"/>
                </a:cubicBezTo>
                <a:cubicBezTo>
                  <a:pt x="-1433" y="1980958"/>
                  <a:pt x="-1433" y="1916563"/>
                  <a:pt x="4301" y="1852563"/>
                </a:cubicBezTo>
                <a:cubicBezTo>
                  <a:pt x="20584" y="1696404"/>
                  <a:pt x="24839" y="1539213"/>
                  <a:pt x="17042" y="1382404"/>
                </a:cubicBezTo>
                <a:cubicBezTo>
                  <a:pt x="12582" y="1264291"/>
                  <a:pt x="4810" y="1146306"/>
                  <a:pt x="10288" y="1027939"/>
                </a:cubicBezTo>
                <a:cubicBezTo>
                  <a:pt x="16786" y="889439"/>
                  <a:pt x="21756" y="750813"/>
                  <a:pt x="15386" y="612313"/>
                </a:cubicBezTo>
                <a:cubicBezTo>
                  <a:pt x="8683" y="463705"/>
                  <a:pt x="9868" y="314846"/>
                  <a:pt x="18952" y="16636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Телефоны будущего, мобильные, новые">
            <a:extLst>
              <a:ext uri="{FF2B5EF4-FFF2-40B4-BE49-F238E27FC236}">
                <a16:creationId xmlns:a16="http://schemas.microsoft.com/office/drawing/2014/main" id="{C1AD2A1B-7B83-7343-A2D4-8CEE691183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6" r="16539" b="-2"/>
          <a:stretch/>
        </p:blipFill>
        <p:spPr bwMode="auto">
          <a:xfrm>
            <a:off x="4683193" y="3258422"/>
            <a:ext cx="3259855" cy="3599585"/>
          </a:xfrm>
          <a:custGeom>
            <a:avLst/>
            <a:gdLst/>
            <a:ahLst/>
            <a:cxnLst/>
            <a:rect l="l" t="t" r="r" b="b"/>
            <a:pathLst>
              <a:path w="3259855" h="3599585">
                <a:moveTo>
                  <a:pt x="954022" y="498"/>
                </a:moveTo>
                <a:cubicBezTo>
                  <a:pt x="1119756" y="-3044"/>
                  <a:pt x="1286080" y="13085"/>
                  <a:pt x="1451761" y="24419"/>
                </a:cubicBezTo>
                <a:cubicBezTo>
                  <a:pt x="1625133" y="36367"/>
                  <a:pt x="1799027" y="38046"/>
                  <a:pt x="1972590" y="29457"/>
                </a:cubicBezTo>
                <a:cubicBezTo>
                  <a:pt x="2098351" y="23256"/>
                  <a:pt x="2223604" y="9049"/>
                  <a:pt x="2349873" y="12278"/>
                </a:cubicBezTo>
                <a:cubicBezTo>
                  <a:pt x="2532672" y="16928"/>
                  <a:pt x="2715343" y="23773"/>
                  <a:pt x="2898396" y="19124"/>
                </a:cubicBezTo>
                <a:cubicBezTo>
                  <a:pt x="2963040" y="17526"/>
                  <a:pt x="3027701" y="14038"/>
                  <a:pt x="3092353" y="11720"/>
                </a:cubicBezTo>
                <a:lnTo>
                  <a:pt x="3250836" y="11402"/>
                </a:lnTo>
                <a:lnTo>
                  <a:pt x="3254106" y="90752"/>
                </a:lnTo>
                <a:cubicBezTo>
                  <a:pt x="3254106" y="138488"/>
                  <a:pt x="3252140" y="186224"/>
                  <a:pt x="3248209" y="233871"/>
                </a:cubicBezTo>
                <a:cubicBezTo>
                  <a:pt x="3240316" y="320987"/>
                  <a:pt x="3242191" y="408521"/>
                  <a:pt x="3253804" y="495345"/>
                </a:cubicBezTo>
                <a:cubicBezTo>
                  <a:pt x="3266506" y="596937"/>
                  <a:pt x="3256677" y="698530"/>
                  <a:pt x="3247452" y="800123"/>
                </a:cubicBezTo>
                <a:cubicBezTo>
                  <a:pt x="3230970" y="978926"/>
                  <a:pt x="3238380" y="1157601"/>
                  <a:pt x="3250477" y="1336023"/>
                </a:cubicBezTo>
                <a:cubicBezTo>
                  <a:pt x="3258220" y="1458862"/>
                  <a:pt x="3253970" y="1582030"/>
                  <a:pt x="3237775" y="1704297"/>
                </a:cubicBezTo>
                <a:cubicBezTo>
                  <a:pt x="3234901" y="1728615"/>
                  <a:pt x="3233729" y="1752966"/>
                  <a:pt x="3233143" y="1777332"/>
                </a:cubicBezTo>
                <a:lnTo>
                  <a:pt x="3232811" y="1799145"/>
                </a:lnTo>
                <a:lnTo>
                  <a:pt x="3228576" y="1842531"/>
                </a:lnTo>
                <a:lnTo>
                  <a:pt x="3232166" y="1914850"/>
                </a:lnTo>
                <a:lnTo>
                  <a:pt x="3231789" y="1922451"/>
                </a:lnTo>
                <a:lnTo>
                  <a:pt x="3237441" y="1980367"/>
                </a:lnTo>
                <a:lnTo>
                  <a:pt x="3249248" y="2182039"/>
                </a:lnTo>
                <a:cubicBezTo>
                  <a:pt x="3250586" y="2269847"/>
                  <a:pt x="3248126" y="2357696"/>
                  <a:pt x="3241858" y="2445415"/>
                </a:cubicBezTo>
                <a:cubicBezTo>
                  <a:pt x="3232633" y="2606947"/>
                  <a:pt x="3242160" y="2768225"/>
                  <a:pt x="3253351" y="2929631"/>
                </a:cubicBezTo>
                <a:cubicBezTo>
                  <a:pt x="3266657" y="3121514"/>
                  <a:pt x="3245487" y="3313270"/>
                  <a:pt x="3242311" y="3505152"/>
                </a:cubicBezTo>
                <a:cubicBezTo>
                  <a:pt x="3242008" y="3522360"/>
                  <a:pt x="3243142" y="3539599"/>
                  <a:pt x="3244541" y="3556838"/>
                </a:cubicBezTo>
                <a:lnTo>
                  <a:pt x="3247700" y="3599585"/>
                </a:lnTo>
                <a:lnTo>
                  <a:pt x="15795" y="3599585"/>
                </a:lnTo>
                <a:lnTo>
                  <a:pt x="11716" y="3325801"/>
                </a:lnTo>
                <a:cubicBezTo>
                  <a:pt x="9693" y="3229953"/>
                  <a:pt x="8801" y="3134170"/>
                  <a:pt x="14216" y="3038609"/>
                </a:cubicBezTo>
                <a:cubicBezTo>
                  <a:pt x="20970" y="2919986"/>
                  <a:pt x="19695" y="2799963"/>
                  <a:pt x="14981" y="2681849"/>
                </a:cubicBezTo>
                <a:cubicBezTo>
                  <a:pt x="10266" y="2563738"/>
                  <a:pt x="3896" y="2445497"/>
                  <a:pt x="14981" y="2327384"/>
                </a:cubicBezTo>
                <a:cubicBezTo>
                  <a:pt x="23136" y="2224777"/>
                  <a:pt x="25047" y="2121762"/>
                  <a:pt x="20714" y="2018915"/>
                </a:cubicBezTo>
                <a:cubicBezTo>
                  <a:pt x="15745" y="1839643"/>
                  <a:pt x="6063" y="1660244"/>
                  <a:pt x="16637" y="1480971"/>
                </a:cubicBezTo>
                <a:cubicBezTo>
                  <a:pt x="32819" y="1209834"/>
                  <a:pt x="23136" y="938951"/>
                  <a:pt x="10394" y="668069"/>
                </a:cubicBezTo>
                <a:cubicBezTo>
                  <a:pt x="1475" y="482681"/>
                  <a:pt x="-5915" y="297422"/>
                  <a:pt x="6827" y="112034"/>
                </a:cubicBezTo>
                <a:lnTo>
                  <a:pt x="12538" y="21615"/>
                </a:lnTo>
                <a:lnTo>
                  <a:pt x="13383" y="21707"/>
                </a:lnTo>
                <a:cubicBezTo>
                  <a:pt x="79680" y="11270"/>
                  <a:pt x="146855" y="7847"/>
                  <a:pt x="213839" y="11503"/>
                </a:cubicBezTo>
                <a:cubicBezTo>
                  <a:pt x="405275" y="17315"/>
                  <a:pt x="595695" y="34236"/>
                  <a:pt x="788529" y="11503"/>
                </a:cubicBezTo>
                <a:cubicBezTo>
                  <a:pt x="843598" y="5045"/>
                  <a:pt x="898777" y="1679"/>
                  <a:pt x="954022" y="49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Метро Москвы в будущем">
            <a:extLst>
              <a:ext uri="{FF2B5EF4-FFF2-40B4-BE49-F238E27FC236}">
                <a16:creationId xmlns:a16="http://schemas.microsoft.com/office/drawing/2014/main" id="{287AFDCB-1AC1-0D4A-BEEB-D03CC3A942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6" r="25017" b="-1"/>
          <a:stretch/>
        </p:blipFill>
        <p:spPr bwMode="auto">
          <a:xfrm>
            <a:off x="8153017" y="-6"/>
            <a:ext cx="4038983" cy="4195184"/>
          </a:xfrm>
          <a:custGeom>
            <a:avLst/>
            <a:gdLst/>
            <a:ahLst/>
            <a:cxnLst/>
            <a:rect l="l" t="t" r="r" b="b"/>
            <a:pathLst>
              <a:path w="4038983" h="4195184">
                <a:moveTo>
                  <a:pt x="25292" y="0"/>
                </a:moveTo>
                <a:lnTo>
                  <a:pt x="4038983" y="0"/>
                </a:lnTo>
                <a:lnTo>
                  <a:pt x="4038983" y="4173249"/>
                </a:lnTo>
                <a:lnTo>
                  <a:pt x="3931557" y="4161775"/>
                </a:lnTo>
                <a:cubicBezTo>
                  <a:pt x="3887047" y="4159904"/>
                  <a:pt x="3842427" y="4160901"/>
                  <a:pt x="3797950" y="4164774"/>
                </a:cubicBezTo>
                <a:cubicBezTo>
                  <a:pt x="3568711" y="4179842"/>
                  <a:pt x="3339218" y="4173041"/>
                  <a:pt x="3109979" y="4176375"/>
                </a:cubicBezTo>
                <a:cubicBezTo>
                  <a:pt x="2803311" y="4180909"/>
                  <a:pt x="2496897" y="4169308"/>
                  <a:pt x="2190356" y="4168242"/>
                </a:cubicBezTo>
                <a:cubicBezTo>
                  <a:pt x="2127525" y="4167975"/>
                  <a:pt x="2064439" y="4171442"/>
                  <a:pt x="2001862" y="4176775"/>
                </a:cubicBezTo>
                <a:cubicBezTo>
                  <a:pt x="1915168" y="4183976"/>
                  <a:pt x="1829615" y="4174908"/>
                  <a:pt x="1743683" y="4166375"/>
                </a:cubicBezTo>
                <a:cubicBezTo>
                  <a:pt x="1640105" y="4156108"/>
                  <a:pt x="1536783" y="4165175"/>
                  <a:pt x="1433841" y="4177042"/>
                </a:cubicBezTo>
                <a:cubicBezTo>
                  <a:pt x="1257114" y="4197030"/>
                  <a:pt x="1079054" y="4200510"/>
                  <a:pt x="901742" y="4187442"/>
                </a:cubicBezTo>
                <a:cubicBezTo>
                  <a:pt x="705885" y="4173442"/>
                  <a:pt x="510157" y="4175976"/>
                  <a:pt x="314300" y="4177042"/>
                </a:cubicBezTo>
                <a:lnTo>
                  <a:pt x="22883" y="4176257"/>
                </a:lnTo>
                <a:lnTo>
                  <a:pt x="15491" y="4122289"/>
                </a:lnTo>
                <a:cubicBezTo>
                  <a:pt x="3576" y="4042652"/>
                  <a:pt x="-1474" y="3962394"/>
                  <a:pt x="370" y="3882149"/>
                </a:cubicBezTo>
                <a:cubicBezTo>
                  <a:pt x="219" y="3686075"/>
                  <a:pt x="10652" y="3490382"/>
                  <a:pt x="29555" y="3294816"/>
                </a:cubicBezTo>
                <a:cubicBezTo>
                  <a:pt x="34137" y="3222826"/>
                  <a:pt x="32065" y="3150656"/>
                  <a:pt x="23355" y="3078932"/>
                </a:cubicBezTo>
                <a:cubicBezTo>
                  <a:pt x="14645" y="2997950"/>
                  <a:pt x="17685" y="2916371"/>
                  <a:pt x="32428" y="2835999"/>
                </a:cubicBezTo>
                <a:cubicBezTo>
                  <a:pt x="51027" y="2740756"/>
                  <a:pt x="42710" y="2645512"/>
                  <a:pt x="35906" y="2550269"/>
                </a:cubicBezTo>
                <a:cubicBezTo>
                  <a:pt x="17306" y="2288796"/>
                  <a:pt x="-5377" y="2027322"/>
                  <a:pt x="9746" y="1764959"/>
                </a:cubicBezTo>
                <a:cubicBezTo>
                  <a:pt x="12922" y="1708956"/>
                  <a:pt x="26832" y="1654350"/>
                  <a:pt x="32580" y="1598729"/>
                </a:cubicBezTo>
                <a:cubicBezTo>
                  <a:pt x="49365" y="1437069"/>
                  <a:pt x="29705" y="1276045"/>
                  <a:pt x="21691" y="1114767"/>
                </a:cubicBezTo>
                <a:cubicBezTo>
                  <a:pt x="10169" y="936281"/>
                  <a:pt x="12497" y="757351"/>
                  <a:pt x="28647" y="579120"/>
                </a:cubicBezTo>
                <a:cubicBezTo>
                  <a:pt x="38779" y="482353"/>
                  <a:pt x="42219" y="385459"/>
                  <a:pt x="40971" y="28853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4409267"/>
            <a:ext cx="3383280" cy="27432"/>
          </a:xfrm>
          <a:custGeom>
            <a:avLst/>
            <a:gdLst>
              <a:gd name="connsiteX0" fmla="*/ 0 w 3383280"/>
              <a:gd name="connsiteY0" fmla="*/ 0 h 27432"/>
              <a:gd name="connsiteX1" fmla="*/ 642823 w 3383280"/>
              <a:gd name="connsiteY1" fmla="*/ 0 h 27432"/>
              <a:gd name="connsiteX2" fmla="*/ 1319479 w 3383280"/>
              <a:gd name="connsiteY2" fmla="*/ 0 h 27432"/>
              <a:gd name="connsiteX3" fmla="*/ 2029968 w 3383280"/>
              <a:gd name="connsiteY3" fmla="*/ 0 h 27432"/>
              <a:gd name="connsiteX4" fmla="*/ 2740457 w 3383280"/>
              <a:gd name="connsiteY4" fmla="*/ 0 h 27432"/>
              <a:gd name="connsiteX5" fmla="*/ 3383280 w 3383280"/>
              <a:gd name="connsiteY5" fmla="*/ 0 h 27432"/>
              <a:gd name="connsiteX6" fmla="*/ 3383280 w 3383280"/>
              <a:gd name="connsiteY6" fmla="*/ 27432 h 27432"/>
              <a:gd name="connsiteX7" fmla="*/ 2638958 w 3383280"/>
              <a:gd name="connsiteY7" fmla="*/ 27432 h 27432"/>
              <a:gd name="connsiteX8" fmla="*/ 1894637 w 3383280"/>
              <a:gd name="connsiteY8" fmla="*/ 27432 h 27432"/>
              <a:gd name="connsiteX9" fmla="*/ 1217981 w 3383280"/>
              <a:gd name="connsiteY9" fmla="*/ 27432 h 27432"/>
              <a:gd name="connsiteX10" fmla="*/ 0 w 3383280"/>
              <a:gd name="connsiteY10" fmla="*/ 27432 h 27432"/>
              <a:gd name="connsiteX11" fmla="*/ 0 w 338328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83280" h="27432" fill="none" extrusionOk="0">
                <a:moveTo>
                  <a:pt x="0" y="0"/>
                </a:moveTo>
                <a:cubicBezTo>
                  <a:pt x="257987" y="12032"/>
                  <a:pt x="404745" y="16905"/>
                  <a:pt x="642823" y="0"/>
                </a:cubicBezTo>
                <a:cubicBezTo>
                  <a:pt x="880901" y="-16905"/>
                  <a:pt x="1102054" y="22021"/>
                  <a:pt x="1319479" y="0"/>
                </a:cubicBezTo>
                <a:cubicBezTo>
                  <a:pt x="1536904" y="-22021"/>
                  <a:pt x="1881604" y="24614"/>
                  <a:pt x="2029968" y="0"/>
                </a:cubicBezTo>
                <a:cubicBezTo>
                  <a:pt x="2178332" y="-24614"/>
                  <a:pt x="2554148" y="3447"/>
                  <a:pt x="2740457" y="0"/>
                </a:cubicBezTo>
                <a:cubicBezTo>
                  <a:pt x="2926766" y="-3447"/>
                  <a:pt x="3065477" y="23645"/>
                  <a:pt x="3383280" y="0"/>
                </a:cubicBezTo>
                <a:cubicBezTo>
                  <a:pt x="3382114" y="7395"/>
                  <a:pt x="3383325" y="21864"/>
                  <a:pt x="3383280" y="27432"/>
                </a:cubicBezTo>
                <a:cubicBezTo>
                  <a:pt x="3088851" y="31951"/>
                  <a:pt x="2966759" y="63689"/>
                  <a:pt x="2638958" y="27432"/>
                </a:cubicBezTo>
                <a:cubicBezTo>
                  <a:pt x="2311157" y="-8825"/>
                  <a:pt x="2123847" y="40497"/>
                  <a:pt x="1894637" y="27432"/>
                </a:cubicBezTo>
                <a:cubicBezTo>
                  <a:pt x="1665427" y="14367"/>
                  <a:pt x="1424813" y="48382"/>
                  <a:pt x="1217981" y="27432"/>
                </a:cubicBezTo>
                <a:cubicBezTo>
                  <a:pt x="1011149" y="6482"/>
                  <a:pt x="538241" y="2563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383280" h="27432" stroke="0" extrusionOk="0">
                <a:moveTo>
                  <a:pt x="0" y="0"/>
                </a:moveTo>
                <a:cubicBezTo>
                  <a:pt x="151297" y="22734"/>
                  <a:pt x="480695" y="25868"/>
                  <a:pt x="642823" y="0"/>
                </a:cubicBezTo>
                <a:cubicBezTo>
                  <a:pt x="804951" y="-25868"/>
                  <a:pt x="1021125" y="-7020"/>
                  <a:pt x="1217981" y="0"/>
                </a:cubicBezTo>
                <a:cubicBezTo>
                  <a:pt x="1414837" y="7020"/>
                  <a:pt x="1602550" y="692"/>
                  <a:pt x="1962302" y="0"/>
                </a:cubicBezTo>
                <a:cubicBezTo>
                  <a:pt x="2322054" y="-692"/>
                  <a:pt x="2404714" y="-13207"/>
                  <a:pt x="2605126" y="0"/>
                </a:cubicBezTo>
                <a:cubicBezTo>
                  <a:pt x="2805538" y="13207"/>
                  <a:pt x="3040223" y="19007"/>
                  <a:pt x="3383280" y="0"/>
                </a:cubicBezTo>
                <a:cubicBezTo>
                  <a:pt x="3383473" y="12649"/>
                  <a:pt x="3382292" y="17989"/>
                  <a:pt x="3383280" y="27432"/>
                </a:cubicBezTo>
                <a:cubicBezTo>
                  <a:pt x="3246258" y="-5317"/>
                  <a:pt x="2915318" y="27493"/>
                  <a:pt x="2706624" y="27432"/>
                </a:cubicBezTo>
                <a:cubicBezTo>
                  <a:pt x="2497930" y="27371"/>
                  <a:pt x="2314501" y="-484"/>
                  <a:pt x="1962302" y="27432"/>
                </a:cubicBezTo>
                <a:cubicBezTo>
                  <a:pt x="1610103" y="55348"/>
                  <a:pt x="1607990" y="25966"/>
                  <a:pt x="1387145" y="27432"/>
                </a:cubicBezTo>
                <a:cubicBezTo>
                  <a:pt x="1166300" y="28898"/>
                  <a:pt x="856166" y="27780"/>
                  <a:pt x="710489" y="27432"/>
                </a:cubicBezTo>
                <a:cubicBezTo>
                  <a:pt x="564812" y="27084"/>
                  <a:pt x="236809" y="62580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C34D66"/>
          </a:solidFill>
          <a:ln w="38100" cap="rnd">
            <a:solidFill>
              <a:srgbClr val="C34D6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4" name="Picture 4" descr="Машины будущего: 5 технологий для авто - tv.ua">
            <a:extLst>
              <a:ext uri="{FF2B5EF4-FFF2-40B4-BE49-F238E27FC236}">
                <a16:creationId xmlns:a16="http://schemas.microsoft.com/office/drawing/2014/main" id="{AEFC82E7-6224-A14A-8352-9576F96180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" r="-3" b="-3"/>
          <a:stretch/>
        </p:blipFill>
        <p:spPr bwMode="auto">
          <a:xfrm>
            <a:off x="8171361" y="4366935"/>
            <a:ext cx="4020639" cy="2491073"/>
          </a:xfrm>
          <a:custGeom>
            <a:avLst/>
            <a:gdLst/>
            <a:ahLst/>
            <a:cxnLst/>
            <a:rect l="l" t="t" r="r" b="b"/>
            <a:pathLst>
              <a:path w="4020639" h="2491073">
                <a:moveTo>
                  <a:pt x="2387172" y="4"/>
                </a:moveTo>
                <a:cubicBezTo>
                  <a:pt x="2431588" y="-79"/>
                  <a:pt x="2476014" y="1187"/>
                  <a:pt x="2520440" y="4521"/>
                </a:cubicBezTo>
                <a:cubicBezTo>
                  <a:pt x="2670017" y="18188"/>
                  <a:pt x="2820292" y="21522"/>
                  <a:pt x="2970288" y="14521"/>
                </a:cubicBezTo>
                <a:cubicBezTo>
                  <a:pt x="3090823" y="5814"/>
                  <a:pt x="3211725" y="4294"/>
                  <a:pt x="3332425" y="9988"/>
                </a:cubicBezTo>
                <a:cubicBezTo>
                  <a:pt x="3444887" y="16788"/>
                  <a:pt x="3557349" y="23721"/>
                  <a:pt x="3670191" y="19722"/>
                </a:cubicBezTo>
                <a:cubicBezTo>
                  <a:pt x="3715125" y="18121"/>
                  <a:pt x="3759424" y="16121"/>
                  <a:pt x="3803977" y="13454"/>
                </a:cubicBezTo>
                <a:cubicBezTo>
                  <a:pt x="3844957" y="9821"/>
                  <a:pt x="3886048" y="8104"/>
                  <a:pt x="3927130" y="8304"/>
                </a:cubicBezTo>
                <a:lnTo>
                  <a:pt x="4020639" y="13128"/>
                </a:lnTo>
                <a:lnTo>
                  <a:pt x="4020639" y="2491073"/>
                </a:lnTo>
                <a:lnTo>
                  <a:pt x="6804" y="2491073"/>
                </a:lnTo>
                <a:lnTo>
                  <a:pt x="20473" y="2308286"/>
                </a:lnTo>
                <a:cubicBezTo>
                  <a:pt x="23924" y="2245403"/>
                  <a:pt x="26128" y="2182489"/>
                  <a:pt x="27088" y="2119545"/>
                </a:cubicBezTo>
                <a:cubicBezTo>
                  <a:pt x="30263" y="1875850"/>
                  <a:pt x="38884" y="1631647"/>
                  <a:pt x="11966" y="1388714"/>
                </a:cubicBezTo>
                <a:cubicBezTo>
                  <a:pt x="-6330" y="1224134"/>
                  <a:pt x="928" y="1060316"/>
                  <a:pt x="4255" y="895864"/>
                </a:cubicBezTo>
                <a:cubicBezTo>
                  <a:pt x="8035" y="711091"/>
                  <a:pt x="6221" y="526193"/>
                  <a:pt x="6221" y="341421"/>
                </a:cubicBezTo>
                <a:cubicBezTo>
                  <a:pt x="5918" y="261036"/>
                  <a:pt x="11060" y="181159"/>
                  <a:pt x="19830" y="101154"/>
                </a:cubicBezTo>
                <a:cubicBezTo>
                  <a:pt x="22968" y="72137"/>
                  <a:pt x="24376" y="43159"/>
                  <a:pt x="24410" y="14230"/>
                </a:cubicBezTo>
                <a:lnTo>
                  <a:pt x="24352" y="12883"/>
                </a:lnTo>
                <a:lnTo>
                  <a:pt x="156331" y="7988"/>
                </a:lnTo>
                <a:cubicBezTo>
                  <a:pt x="300221" y="-159"/>
                  <a:pt x="444492" y="3228"/>
                  <a:pt x="587900" y="18121"/>
                </a:cubicBezTo>
                <a:cubicBezTo>
                  <a:pt x="689357" y="25975"/>
                  <a:pt x="791270" y="24722"/>
                  <a:pt x="892537" y="14388"/>
                </a:cubicBezTo>
                <a:cubicBezTo>
                  <a:pt x="1078365" y="-1747"/>
                  <a:pt x="1263813" y="11188"/>
                  <a:pt x="1449261" y="22122"/>
                </a:cubicBezTo>
                <a:cubicBezTo>
                  <a:pt x="1628870" y="32788"/>
                  <a:pt x="1808352" y="24921"/>
                  <a:pt x="1987961" y="17855"/>
                </a:cubicBezTo>
                <a:cubicBezTo>
                  <a:pt x="2120763" y="12655"/>
                  <a:pt x="2253923" y="254"/>
                  <a:pt x="2387172" y="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720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695"/>
    </mc:Choice>
    <mc:Fallback>
      <p:transition spd="slow" advTm="19695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D010E05E-9237-4321-84BB-69C0F2256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999492"/>
            <a:ext cx="4889565" cy="4424065"/>
          </a:xfrm>
          <a:custGeom>
            <a:avLst/>
            <a:gdLst>
              <a:gd name="connsiteX0" fmla="*/ 2612540 w 5531319"/>
              <a:gd name="connsiteY0" fmla="*/ 836 h 4424065"/>
              <a:gd name="connsiteX1" fmla="*/ 2946310 w 5531319"/>
              <a:gd name="connsiteY1" fmla="*/ 35548 h 4424065"/>
              <a:gd name="connsiteX2" fmla="*/ 3961099 w 5531319"/>
              <a:gd name="connsiteY2" fmla="*/ 303581 h 4424065"/>
              <a:gd name="connsiteX3" fmla="*/ 4854587 w 5531319"/>
              <a:gd name="connsiteY3" fmla="*/ 764502 h 4424065"/>
              <a:gd name="connsiteX4" fmla="*/ 5377812 w 5531319"/>
              <a:gd name="connsiteY4" fmla="*/ 1339732 h 4424065"/>
              <a:gd name="connsiteX5" fmla="*/ 5526197 w 5531319"/>
              <a:gd name="connsiteY5" fmla="*/ 1825829 h 4424065"/>
              <a:gd name="connsiteX6" fmla="*/ 5510557 w 5531319"/>
              <a:gd name="connsiteY6" fmla="*/ 2199398 h 4424065"/>
              <a:gd name="connsiteX7" fmla="*/ 5509795 w 5531319"/>
              <a:gd name="connsiteY7" fmla="*/ 2402839 h 4424065"/>
              <a:gd name="connsiteX8" fmla="*/ 5323519 w 5531319"/>
              <a:gd name="connsiteY8" fmla="*/ 3144890 h 4424065"/>
              <a:gd name="connsiteX9" fmla="*/ 4853061 w 5531319"/>
              <a:gd name="connsiteY9" fmla="*/ 3612932 h 4424065"/>
              <a:gd name="connsiteX10" fmla="*/ 4316358 w 5531319"/>
              <a:gd name="connsiteY10" fmla="*/ 3982940 h 4424065"/>
              <a:gd name="connsiteX11" fmla="*/ 3352556 w 5531319"/>
              <a:gd name="connsiteY11" fmla="*/ 4386771 h 4424065"/>
              <a:gd name="connsiteX12" fmla="*/ 2770206 w 5531319"/>
              <a:gd name="connsiteY12" fmla="*/ 4412201 h 4424065"/>
              <a:gd name="connsiteX13" fmla="*/ 2514888 w 5531319"/>
              <a:gd name="connsiteY13" fmla="*/ 4393637 h 4424065"/>
              <a:gd name="connsiteX14" fmla="*/ 1903166 w 5531319"/>
              <a:gd name="connsiteY14" fmla="*/ 4263562 h 4424065"/>
              <a:gd name="connsiteX15" fmla="*/ 948392 w 5531319"/>
              <a:gd name="connsiteY15" fmla="*/ 3794249 h 4424065"/>
              <a:gd name="connsiteX16" fmla="*/ 223633 w 5531319"/>
              <a:gd name="connsiteY16" fmla="*/ 2975526 h 4424065"/>
              <a:gd name="connsiteX17" fmla="*/ 39519 w 5531319"/>
              <a:gd name="connsiteY17" fmla="*/ 2401695 h 4424065"/>
              <a:gd name="connsiteX18" fmla="*/ 16251 w 5531319"/>
              <a:gd name="connsiteY18" fmla="*/ 2300991 h 4424065"/>
              <a:gd name="connsiteX19" fmla="*/ 11800 w 5531319"/>
              <a:gd name="connsiteY19" fmla="*/ 2053556 h 4424065"/>
              <a:gd name="connsiteX20" fmla="*/ 812849 w 5531319"/>
              <a:gd name="connsiteY20" fmla="*/ 651084 h 4424065"/>
              <a:gd name="connsiteX21" fmla="*/ 2066809 w 5531319"/>
              <a:gd name="connsiteY21" fmla="*/ 52586 h 4424065"/>
              <a:gd name="connsiteX22" fmla="*/ 2332045 w 5531319"/>
              <a:gd name="connsiteY22" fmla="*/ 14441 h 4424065"/>
              <a:gd name="connsiteX23" fmla="*/ 2612540 w 5531319"/>
              <a:gd name="connsiteY23" fmla="*/ 836 h 4424065"/>
              <a:gd name="connsiteX24" fmla="*/ 5468597 w 5531319"/>
              <a:gd name="connsiteY24" fmla="*/ 2088522 h 4424065"/>
              <a:gd name="connsiteX25" fmla="*/ 5471140 w 5531319"/>
              <a:gd name="connsiteY25" fmla="*/ 1826083 h 4424065"/>
              <a:gd name="connsiteX26" fmla="*/ 5327079 w 5531319"/>
              <a:gd name="connsiteY26" fmla="*/ 1361348 h 4424065"/>
              <a:gd name="connsiteX27" fmla="*/ 4833353 w 5531319"/>
              <a:gd name="connsiteY27" fmla="*/ 816507 h 4424065"/>
              <a:gd name="connsiteX28" fmla="*/ 4063456 w 5531319"/>
              <a:gd name="connsiteY28" fmla="*/ 400724 h 4424065"/>
              <a:gd name="connsiteX29" fmla="*/ 3972543 w 5531319"/>
              <a:gd name="connsiteY29" fmla="*/ 365631 h 4424065"/>
              <a:gd name="connsiteX30" fmla="*/ 3885571 w 5531319"/>
              <a:gd name="connsiteY30" fmla="*/ 334733 h 4424065"/>
              <a:gd name="connsiteX31" fmla="*/ 4355012 w 5531319"/>
              <a:gd name="connsiteY31" fmla="*/ 579880 h 4424065"/>
              <a:gd name="connsiteX32" fmla="*/ 5144618 w 5531319"/>
              <a:gd name="connsiteY32" fmla="*/ 1290779 h 4424065"/>
              <a:gd name="connsiteX33" fmla="*/ 5468597 w 5531319"/>
              <a:gd name="connsiteY33" fmla="*/ 2088522 h 4424065"/>
              <a:gd name="connsiteX34" fmla="*/ 2219771 w 5531319"/>
              <a:gd name="connsiteY34" fmla="*/ 85645 h 4424065"/>
              <a:gd name="connsiteX35" fmla="*/ 2181626 w 5531319"/>
              <a:gd name="connsiteY35" fmla="*/ 89333 h 4424065"/>
              <a:gd name="connsiteX36" fmla="*/ 1462971 w 5531319"/>
              <a:gd name="connsiteY36" fmla="*/ 303073 h 4424065"/>
              <a:gd name="connsiteX37" fmla="*/ 308697 w 5531319"/>
              <a:gd name="connsiteY37" fmla="*/ 1338461 h 4424065"/>
              <a:gd name="connsiteX38" fmla="*/ 65839 w 5531319"/>
              <a:gd name="connsiteY38" fmla="*/ 2064364 h 4424065"/>
              <a:gd name="connsiteX39" fmla="*/ 82114 w 5531319"/>
              <a:gd name="connsiteY39" fmla="*/ 2022150 h 4424065"/>
              <a:gd name="connsiteX40" fmla="*/ 423260 w 5531319"/>
              <a:gd name="connsiteY40" fmla="*/ 1282260 h 4424065"/>
              <a:gd name="connsiteX41" fmla="*/ 1231811 w 5531319"/>
              <a:gd name="connsiteY41" fmla="*/ 454001 h 4424065"/>
              <a:gd name="connsiteX42" fmla="*/ 2219771 w 5531319"/>
              <a:gd name="connsiteY42" fmla="*/ 85645 h 4424065"/>
              <a:gd name="connsiteX43" fmla="*/ 2855524 w 5531319"/>
              <a:gd name="connsiteY43" fmla="*/ 4364392 h 4424065"/>
              <a:gd name="connsiteX44" fmla="*/ 4292327 w 5531319"/>
              <a:gd name="connsiteY44" fmla="*/ 3931444 h 4424065"/>
              <a:gd name="connsiteX45" fmla="*/ 2855652 w 5531319"/>
              <a:gd name="connsiteY45" fmla="*/ 4364392 h 4424065"/>
              <a:gd name="connsiteX46" fmla="*/ 3869805 w 5531319"/>
              <a:gd name="connsiteY46" fmla="*/ 330156 h 4424065"/>
              <a:gd name="connsiteX47" fmla="*/ 3865736 w 5531319"/>
              <a:gd name="connsiteY47" fmla="*/ 329520 h 4424065"/>
              <a:gd name="connsiteX48" fmla="*/ 3866499 w 5531319"/>
              <a:gd name="connsiteY48" fmla="*/ 330537 h 4424065"/>
              <a:gd name="connsiteX49" fmla="*/ 4302117 w 5531319"/>
              <a:gd name="connsiteY49" fmla="*/ 3923561 h 4424065"/>
              <a:gd name="connsiteX50" fmla="*/ 4301101 w 5531319"/>
              <a:gd name="connsiteY50" fmla="*/ 3924959 h 4424065"/>
              <a:gd name="connsiteX51" fmla="*/ 4302880 w 5531319"/>
              <a:gd name="connsiteY51" fmla="*/ 3924959 h 44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531319" h="4424065">
                <a:moveTo>
                  <a:pt x="2612540" y="836"/>
                </a:moveTo>
                <a:cubicBezTo>
                  <a:pt x="2715913" y="-4250"/>
                  <a:pt x="2831239" y="14695"/>
                  <a:pt x="2946310" y="35548"/>
                </a:cubicBezTo>
                <a:cubicBezTo>
                  <a:pt x="3291651" y="98106"/>
                  <a:pt x="3631143" y="182915"/>
                  <a:pt x="3961099" y="303581"/>
                </a:cubicBezTo>
                <a:cubicBezTo>
                  <a:pt x="4278340" y="419543"/>
                  <a:pt x="4581340" y="563350"/>
                  <a:pt x="4854587" y="764502"/>
                </a:cubicBezTo>
                <a:cubicBezTo>
                  <a:pt x="5067437" y="921152"/>
                  <a:pt x="5250407" y="1105521"/>
                  <a:pt x="5377812" y="1339732"/>
                </a:cubicBezTo>
                <a:cubicBezTo>
                  <a:pt x="5459811" y="1489986"/>
                  <a:pt x="5510303" y="1655396"/>
                  <a:pt x="5526197" y="1825829"/>
                </a:cubicBezTo>
                <a:cubicBezTo>
                  <a:pt x="5538276" y="1951327"/>
                  <a:pt x="5527341" y="2074917"/>
                  <a:pt x="5510557" y="2199398"/>
                </a:cubicBezTo>
                <a:cubicBezTo>
                  <a:pt x="5502966" y="2266991"/>
                  <a:pt x="5502712" y="2335195"/>
                  <a:pt x="5509795" y="2402839"/>
                </a:cubicBezTo>
                <a:cubicBezTo>
                  <a:pt x="5534207" y="2664197"/>
                  <a:pt x="5468471" y="2926051"/>
                  <a:pt x="5323519" y="3144890"/>
                </a:cubicBezTo>
                <a:cubicBezTo>
                  <a:pt x="5201339" y="3332234"/>
                  <a:pt x="5041041" y="3491719"/>
                  <a:pt x="4853061" y="3612932"/>
                </a:cubicBezTo>
                <a:cubicBezTo>
                  <a:pt x="4671109" y="3732072"/>
                  <a:pt x="4498565" y="3864563"/>
                  <a:pt x="4316358" y="3982940"/>
                </a:cubicBezTo>
                <a:cubicBezTo>
                  <a:pt x="4019716" y="4175573"/>
                  <a:pt x="3701076" y="4317347"/>
                  <a:pt x="3352556" y="4386771"/>
                </a:cubicBezTo>
                <a:cubicBezTo>
                  <a:pt x="3160953" y="4425590"/>
                  <a:pt x="2964455" y="4434173"/>
                  <a:pt x="2770206" y="4412201"/>
                </a:cubicBezTo>
                <a:cubicBezTo>
                  <a:pt x="2685524" y="4402537"/>
                  <a:pt x="2599952" y="4402410"/>
                  <a:pt x="2514888" y="4393637"/>
                </a:cubicBezTo>
                <a:cubicBezTo>
                  <a:pt x="2307136" y="4370851"/>
                  <a:pt x="2102208" y="4327277"/>
                  <a:pt x="1903166" y="4263562"/>
                </a:cubicBezTo>
                <a:cubicBezTo>
                  <a:pt x="1560622" y="4156119"/>
                  <a:pt x="1238931" y="4006972"/>
                  <a:pt x="948392" y="3794249"/>
                </a:cubicBezTo>
                <a:cubicBezTo>
                  <a:pt x="647553" y="3573897"/>
                  <a:pt x="396812" y="3308660"/>
                  <a:pt x="223633" y="2975526"/>
                </a:cubicBezTo>
                <a:cubicBezTo>
                  <a:pt x="129453" y="2796370"/>
                  <a:pt x="67149" y="2602198"/>
                  <a:pt x="39519" y="2401695"/>
                </a:cubicBezTo>
                <a:cubicBezTo>
                  <a:pt x="34509" y="2367555"/>
                  <a:pt x="26728" y="2333872"/>
                  <a:pt x="16251" y="2300991"/>
                </a:cubicBezTo>
                <a:cubicBezTo>
                  <a:pt x="-9180" y="2218598"/>
                  <a:pt x="-25" y="2135695"/>
                  <a:pt x="11800" y="2053556"/>
                </a:cubicBezTo>
                <a:cubicBezTo>
                  <a:pt x="93685" y="1480615"/>
                  <a:pt x="377867" y="1021983"/>
                  <a:pt x="812849" y="651084"/>
                </a:cubicBezTo>
                <a:cubicBezTo>
                  <a:pt x="1176754" y="340201"/>
                  <a:pt x="1598259" y="146042"/>
                  <a:pt x="2066809" y="52586"/>
                </a:cubicBezTo>
                <a:cubicBezTo>
                  <a:pt x="2154543" y="35039"/>
                  <a:pt x="2243040" y="23087"/>
                  <a:pt x="2332045" y="14441"/>
                </a:cubicBezTo>
                <a:cubicBezTo>
                  <a:pt x="2421051" y="5794"/>
                  <a:pt x="2508912" y="2107"/>
                  <a:pt x="2612540" y="836"/>
                </a:cubicBezTo>
                <a:close/>
                <a:moveTo>
                  <a:pt x="5468597" y="2088522"/>
                </a:moveTo>
                <a:cubicBezTo>
                  <a:pt x="5479329" y="2001424"/>
                  <a:pt x="5480181" y="1913385"/>
                  <a:pt x="5471140" y="1826083"/>
                </a:cubicBezTo>
                <a:cubicBezTo>
                  <a:pt x="5455336" y="1662962"/>
                  <a:pt x="5406306" y="1504799"/>
                  <a:pt x="5327079" y="1361348"/>
                </a:cubicBezTo>
                <a:cubicBezTo>
                  <a:pt x="5206159" y="1140233"/>
                  <a:pt x="5033361" y="965782"/>
                  <a:pt x="4833353" y="816507"/>
                </a:cubicBezTo>
                <a:cubicBezTo>
                  <a:pt x="4597234" y="640276"/>
                  <a:pt x="4336321" y="509438"/>
                  <a:pt x="4063456" y="400724"/>
                </a:cubicBezTo>
                <a:cubicBezTo>
                  <a:pt x="4033359" y="388607"/>
                  <a:pt x="4003059" y="376909"/>
                  <a:pt x="3972543" y="365631"/>
                </a:cubicBezTo>
                <a:cubicBezTo>
                  <a:pt x="3943679" y="354950"/>
                  <a:pt x="3914562" y="345033"/>
                  <a:pt x="3885571" y="334733"/>
                </a:cubicBezTo>
                <a:cubicBezTo>
                  <a:pt x="4046888" y="406840"/>
                  <a:pt x="4203652" y="488713"/>
                  <a:pt x="4355012" y="579880"/>
                </a:cubicBezTo>
                <a:cubicBezTo>
                  <a:pt x="4662081" y="768063"/>
                  <a:pt x="4933802" y="995790"/>
                  <a:pt x="5144618" y="1290779"/>
                </a:cubicBezTo>
                <a:cubicBezTo>
                  <a:pt x="5314364" y="1528042"/>
                  <a:pt x="5426257" y="1789591"/>
                  <a:pt x="5468597" y="2088522"/>
                </a:cubicBezTo>
                <a:close/>
                <a:moveTo>
                  <a:pt x="2219771" y="85645"/>
                </a:moveTo>
                <a:cubicBezTo>
                  <a:pt x="2206942" y="84005"/>
                  <a:pt x="2193909" y="85264"/>
                  <a:pt x="2181626" y="89333"/>
                </a:cubicBezTo>
                <a:cubicBezTo>
                  <a:pt x="1932919" y="125113"/>
                  <a:pt x="1690799" y="197118"/>
                  <a:pt x="1462971" y="303073"/>
                </a:cubicBezTo>
                <a:cubicBezTo>
                  <a:pt x="971788" y="529528"/>
                  <a:pt x="578129" y="865460"/>
                  <a:pt x="308697" y="1338461"/>
                </a:cubicBezTo>
                <a:cubicBezTo>
                  <a:pt x="180224" y="1561852"/>
                  <a:pt x="97652" y="1808638"/>
                  <a:pt x="65839" y="2064364"/>
                </a:cubicBezTo>
                <a:cubicBezTo>
                  <a:pt x="71942" y="2050505"/>
                  <a:pt x="77283" y="2036391"/>
                  <a:pt x="82114" y="2022150"/>
                </a:cubicBezTo>
                <a:cubicBezTo>
                  <a:pt x="170103" y="1763653"/>
                  <a:pt x="279579" y="1515073"/>
                  <a:pt x="423260" y="1282260"/>
                </a:cubicBezTo>
                <a:cubicBezTo>
                  <a:pt x="630769" y="945565"/>
                  <a:pt x="895370" y="664944"/>
                  <a:pt x="1231811" y="454001"/>
                </a:cubicBezTo>
                <a:cubicBezTo>
                  <a:pt x="1535192" y="263783"/>
                  <a:pt x="1866801" y="149729"/>
                  <a:pt x="2219771" y="85645"/>
                </a:cubicBezTo>
                <a:close/>
                <a:moveTo>
                  <a:pt x="2855524" y="4364392"/>
                </a:moveTo>
                <a:cubicBezTo>
                  <a:pt x="3386633" y="4394018"/>
                  <a:pt x="3853530" y="4210158"/>
                  <a:pt x="4292327" y="3931444"/>
                </a:cubicBezTo>
                <a:cubicBezTo>
                  <a:pt x="3830134" y="4131325"/>
                  <a:pt x="3346707" y="4259111"/>
                  <a:pt x="2855652" y="4364392"/>
                </a:cubicBezTo>
                <a:close/>
                <a:moveTo>
                  <a:pt x="3869805" y="330156"/>
                </a:moveTo>
                <a:lnTo>
                  <a:pt x="3865736" y="329520"/>
                </a:lnTo>
                <a:cubicBezTo>
                  <a:pt x="3865736" y="329520"/>
                  <a:pt x="3865736" y="330410"/>
                  <a:pt x="3866499" y="330537"/>
                </a:cubicBezTo>
                <a:close/>
                <a:moveTo>
                  <a:pt x="4302117" y="3923561"/>
                </a:moveTo>
                <a:lnTo>
                  <a:pt x="4301101" y="3924959"/>
                </a:lnTo>
                <a:lnTo>
                  <a:pt x="4302880" y="3924959"/>
                </a:lnTo>
                <a:close/>
              </a:path>
            </a:pathLst>
          </a:custGeom>
          <a:solidFill>
            <a:srgbClr val="C34D66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2DE60A-9D55-0A4A-BBA9-F8CCBE905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163" y="1762169"/>
            <a:ext cx="4073110" cy="3122092"/>
          </a:xfrm>
        </p:spPr>
        <p:txBody>
          <a:bodyPr anchor="ctr">
            <a:normAutofit/>
          </a:bodyPr>
          <a:lstStyle/>
          <a:p>
            <a:pPr algn="ctr"/>
            <a:r>
              <a:rPr lang="ru-RU" sz="6000" dirty="0">
                <a:solidFill>
                  <a:srgbClr val="FFFFFF"/>
                </a:solidFill>
              </a:rPr>
              <a:t>Дизайн, похожий на  …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4884261"/>
              <a:ext cx="360" cy="21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4868832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11266" name="Picture 2" descr="15 профессий будущего в сфере дизайна - Статьи о новых профессиях">
            <a:extLst>
              <a:ext uri="{FF2B5EF4-FFF2-40B4-BE49-F238E27FC236}">
                <a16:creationId xmlns:a16="http://schemas.microsoft.com/office/drawing/2014/main" id="{E9FB1488-9158-5846-9C14-5FA96B4AA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5999" y="852785"/>
            <a:ext cx="5452873" cy="317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954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997"/>
    </mc:Choice>
    <mc:Fallback>
      <p:transition spd="slow" advTm="19997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2" name="Rectangle 136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B162B7-DA92-5A4B-A235-2E0E8546E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err="1"/>
              <a:t>Дизайн</a:t>
            </a:r>
            <a:r>
              <a:rPr lang="ru-RU" dirty="0"/>
              <a:t>,</a:t>
            </a:r>
            <a:r>
              <a:rPr lang="en-US" dirty="0"/>
              <a:t> </a:t>
            </a:r>
            <a:r>
              <a:rPr lang="en-US" dirty="0" err="1"/>
              <a:t>похож</a:t>
            </a:r>
            <a:r>
              <a:rPr lang="ru-RU" dirty="0" err="1"/>
              <a:t>ий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 …</a:t>
            </a:r>
          </a:p>
        </p:txBody>
      </p:sp>
      <p:sp>
        <p:nvSpPr>
          <p:cNvPr id="12293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2386584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C34D66"/>
          </a:solidFill>
          <a:ln w="38100" cap="rnd">
            <a:solidFill>
              <a:srgbClr val="C34D6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4" name="Content Placeholder 12293">
            <a:extLst>
              <a:ext uri="{FF2B5EF4-FFF2-40B4-BE49-F238E27FC236}">
                <a16:creationId xmlns:a16="http://schemas.microsoft.com/office/drawing/2014/main" id="{1CE1CA09-2066-4152-9B7A-BBA8E3124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12290" name="Picture 2" descr="Самые важные дизайнерские профессии будущего | intalent.pro">
            <a:extLst>
              <a:ext uri="{FF2B5EF4-FFF2-40B4-BE49-F238E27FC236}">
                <a16:creationId xmlns:a16="http://schemas.microsoft.com/office/drawing/2014/main" id="{2508A020-645B-5149-9355-8234A0363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9048" y="1612652"/>
            <a:ext cx="5458968" cy="363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446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12"/>
    </mc:Choice>
    <mc:Fallback>
      <p:transition spd="slow" advTm="20012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A3323F-D384-2E45-A668-CE5AE766E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800" dirty="0" err="1"/>
              <a:t>Дизайн</a:t>
            </a:r>
            <a:r>
              <a:rPr lang="ru-RU" sz="5800" dirty="0"/>
              <a:t>,</a:t>
            </a:r>
            <a:r>
              <a:rPr lang="en-US" sz="5800" dirty="0"/>
              <a:t> </a:t>
            </a:r>
            <a:r>
              <a:rPr lang="en-US" sz="5800" dirty="0" err="1"/>
              <a:t>похож</a:t>
            </a:r>
            <a:r>
              <a:rPr lang="ru-RU" sz="5800" dirty="0" err="1"/>
              <a:t>ий</a:t>
            </a:r>
            <a:r>
              <a:rPr lang="en-US" sz="5800" dirty="0"/>
              <a:t> </a:t>
            </a:r>
            <a:r>
              <a:rPr lang="en-US" sz="5800" dirty="0" err="1"/>
              <a:t>на</a:t>
            </a:r>
            <a:r>
              <a:rPr lang="en-US" sz="5800" dirty="0"/>
              <a:t>  …</a:t>
            </a:r>
          </a:p>
        </p:txBody>
      </p:sp>
      <p:sp>
        <p:nvSpPr>
          <p:cNvPr id="75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27432"/>
          </a:xfrm>
          <a:custGeom>
            <a:avLst/>
            <a:gdLst>
              <a:gd name="connsiteX0" fmla="*/ 0 w 3255095"/>
              <a:gd name="connsiteY0" fmla="*/ 0 h 27432"/>
              <a:gd name="connsiteX1" fmla="*/ 618468 w 3255095"/>
              <a:gd name="connsiteY1" fmla="*/ 0 h 27432"/>
              <a:gd name="connsiteX2" fmla="*/ 1269487 w 3255095"/>
              <a:gd name="connsiteY2" fmla="*/ 0 h 27432"/>
              <a:gd name="connsiteX3" fmla="*/ 1953057 w 3255095"/>
              <a:gd name="connsiteY3" fmla="*/ 0 h 27432"/>
              <a:gd name="connsiteX4" fmla="*/ 2636627 w 3255095"/>
              <a:gd name="connsiteY4" fmla="*/ 0 h 27432"/>
              <a:gd name="connsiteX5" fmla="*/ 3255095 w 3255095"/>
              <a:gd name="connsiteY5" fmla="*/ 0 h 27432"/>
              <a:gd name="connsiteX6" fmla="*/ 3255095 w 3255095"/>
              <a:gd name="connsiteY6" fmla="*/ 27432 h 27432"/>
              <a:gd name="connsiteX7" fmla="*/ 2538974 w 3255095"/>
              <a:gd name="connsiteY7" fmla="*/ 27432 h 27432"/>
              <a:gd name="connsiteX8" fmla="*/ 1822853 w 3255095"/>
              <a:gd name="connsiteY8" fmla="*/ 27432 h 27432"/>
              <a:gd name="connsiteX9" fmla="*/ 1171834 w 3255095"/>
              <a:gd name="connsiteY9" fmla="*/ 27432 h 27432"/>
              <a:gd name="connsiteX10" fmla="*/ 0 w 3255095"/>
              <a:gd name="connsiteY10" fmla="*/ 27432 h 27432"/>
              <a:gd name="connsiteX11" fmla="*/ 0 w 3255095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27432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3929" y="7395"/>
                  <a:pt x="3255140" y="21864"/>
                  <a:pt x="3255095" y="27432"/>
                </a:cubicBezTo>
                <a:cubicBezTo>
                  <a:pt x="3088545" y="32347"/>
                  <a:pt x="2687475" y="16563"/>
                  <a:pt x="2538974" y="27432"/>
                </a:cubicBezTo>
                <a:cubicBezTo>
                  <a:pt x="2390473" y="38301"/>
                  <a:pt x="2137381" y="185"/>
                  <a:pt x="1822853" y="27432"/>
                </a:cubicBezTo>
                <a:cubicBezTo>
                  <a:pt x="1508325" y="54679"/>
                  <a:pt x="1466437" y="29529"/>
                  <a:pt x="1171834" y="27432"/>
                </a:cubicBezTo>
                <a:cubicBezTo>
                  <a:pt x="877231" y="25335"/>
                  <a:pt x="561097" y="467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55095" h="27432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5288" y="12649"/>
                  <a:pt x="3254107" y="17989"/>
                  <a:pt x="3255095" y="27432"/>
                </a:cubicBezTo>
                <a:cubicBezTo>
                  <a:pt x="3120743" y="25834"/>
                  <a:pt x="2759628" y="51606"/>
                  <a:pt x="2604076" y="27432"/>
                </a:cubicBezTo>
                <a:cubicBezTo>
                  <a:pt x="2448524" y="3258"/>
                  <a:pt x="2184336" y="28743"/>
                  <a:pt x="1887955" y="27432"/>
                </a:cubicBezTo>
                <a:cubicBezTo>
                  <a:pt x="1591574" y="26121"/>
                  <a:pt x="1548845" y="16014"/>
                  <a:pt x="1334589" y="27432"/>
                </a:cubicBezTo>
                <a:cubicBezTo>
                  <a:pt x="1120333" y="38850"/>
                  <a:pt x="996014" y="18806"/>
                  <a:pt x="683570" y="27432"/>
                </a:cubicBezTo>
                <a:cubicBezTo>
                  <a:pt x="371126" y="36058"/>
                  <a:pt x="198687" y="25311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C34D66"/>
          </a:solidFill>
          <a:ln w="38100" cap="rnd">
            <a:solidFill>
              <a:srgbClr val="C34D6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Создатель авто для президента Франции учил уральских металлургов, как  обогнать весь мир">
            <a:extLst>
              <a:ext uri="{FF2B5EF4-FFF2-40B4-BE49-F238E27FC236}">
                <a16:creationId xmlns:a16="http://schemas.microsoft.com/office/drawing/2014/main" id="{775DB64F-6060-9845-BCB5-2A0D3E7F8F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007406"/>
            <a:ext cx="7214616" cy="481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918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017"/>
    </mc:Choice>
    <mc:Fallback>
      <p:transition spd="slow" advTm="21017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7DB7A1-2BF6-8B47-BD74-E69953CE6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800" dirty="0" err="1"/>
              <a:t>Дизайн</a:t>
            </a:r>
            <a:r>
              <a:rPr lang="ru-RU" sz="5800" dirty="0"/>
              <a:t>,</a:t>
            </a:r>
            <a:r>
              <a:rPr lang="en-US" sz="5800" dirty="0"/>
              <a:t> </a:t>
            </a:r>
            <a:r>
              <a:rPr lang="en-US" sz="5800" dirty="0" err="1"/>
              <a:t>похож</a:t>
            </a:r>
            <a:r>
              <a:rPr lang="ru-RU" sz="5800" dirty="0" err="1"/>
              <a:t>ий</a:t>
            </a:r>
            <a:r>
              <a:rPr lang="en-US" sz="5800" dirty="0"/>
              <a:t> </a:t>
            </a:r>
            <a:r>
              <a:rPr lang="en-US" sz="5800" dirty="0" err="1"/>
              <a:t>на</a:t>
            </a:r>
            <a:r>
              <a:rPr lang="en-US" sz="5800" dirty="0"/>
              <a:t>  …</a:t>
            </a:r>
          </a:p>
        </p:txBody>
      </p:sp>
      <p:sp>
        <p:nvSpPr>
          <p:cNvPr id="75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27432"/>
          </a:xfrm>
          <a:custGeom>
            <a:avLst/>
            <a:gdLst>
              <a:gd name="connsiteX0" fmla="*/ 0 w 3255095"/>
              <a:gd name="connsiteY0" fmla="*/ 0 h 27432"/>
              <a:gd name="connsiteX1" fmla="*/ 618468 w 3255095"/>
              <a:gd name="connsiteY1" fmla="*/ 0 h 27432"/>
              <a:gd name="connsiteX2" fmla="*/ 1269487 w 3255095"/>
              <a:gd name="connsiteY2" fmla="*/ 0 h 27432"/>
              <a:gd name="connsiteX3" fmla="*/ 1953057 w 3255095"/>
              <a:gd name="connsiteY3" fmla="*/ 0 h 27432"/>
              <a:gd name="connsiteX4" fmla="*/ 2636627 w 3255095"/>
              <a:gd name="connsiteY4" fmla="*/ 0 h 27432"/>
              <a:gd name="connsiteX5" fmla="*/ 3255095 w 3255095"/>
              <a:gd name="connsiteY5" fmla="*/ 0 h 27432"/>
              <a:gd name="connsiteX6" fmla="*/ 3255095 w 3255095"/>
              <a:gd name="connsiteY6" fmla="*/ 27432 h 27432"/>
              <a:gd name="connsiteX7" fmla="*/ 2538974 w 3255095"/>
              <a:gd name="connsiteY7" fmla="*/ 27432 h 27432"/>
              <a:gd name="connsiteX8" fmla="*/ 1822853 w 3255095"/>
              <a:gd name="connsiteY8" fmla="*/ 27432 h 27432"/>
              <a:gd name="connsiteX9" fmla="*/ 1171834 w 3255095"/>
              <a:gd name="connsiteY9" fmla="*/ 27432 h 27432"/>
              <a:gd name="connsiteX10" fmla="*/ 0 w 3255095"/>
              <a:gd name="connsiteY10" fmla="*/ 27432 h 27432"/>
              <a:gd name="connsiteX11" fmla="*/ 0 w 3255095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27432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3929" y="7395"/>
                  <a:pt x="3255140" y="21864"/>
                  <a:pt x="3255095" y="27432"/>
                </a:cubicBezTo>
                <a:cubicBezTo>
                  <a:pt x="3088545" y="32347"/>
                  <a:pt x="2687475" y="16563"/>
                  <a:pt x="2538974" y="27432"/>
                </a:cubicBezTo>
                <a:cubicBezTo>
                  <a:pt x="2390473" y="38301"/>
                  <a:pt x="2137381" y="185"/>
                  <a:pt x="1822853" y="27432"/>
                </a:cubicBezTo>
                <a:cubicBezTo>
                  <a:pt x="1508325" y="54679"/>
                  <a:pt x="1466437" y="29529"/>
                  <a:pt x="1171834" y="27432"/>
                </a:cubicBezTo>
                <a:cubicBezTo>
                  <a:pt x="877231" y="25335"/>
                  <a:pt x="561097" y="467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55095" h="27432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5288" y="12649"/>
                  <a:pt x="3254107" y="17989"/>
                  <a:pt x="3255095" y="27432"/>
                </a:cubicBezTo>
                <a:cubicBezTo>
                  <a:pt x="3120743" y="25834"/>
                  <a:pt x="2759628" y="51606"/>
                  <a:pt x="2604076" y="27432"/>
                </a:cubicBezTo>
                <a:cubicBezTo>
                  <a:pt x="2448524" y="3258"/>
                  <a:pt x="2184336" y="28743"/>
                  <a:pt x="1887955" y="27432"/>
                </a:cubicBezTo>
                <a:cubicBezTo>
                  <a:pt x="1591574" y="26121"/>
                  <a:pt x="1548845" y="16014"/>
                  <a:pt x="1334589" y="27432"/>
                </a:cubicBezTo>
                <a:cubicBezTo>
                  <a:pt x="1120333" y="38850"/>
                  <a:pt x="996014" y="18806"/>
                  <a:pt x="683570" y="27432"/>
                </a:cubicBezTo>
                <a:cubicBezTo>
                  <a:pt x="371126" y="36058"/>
                  <a:pt x="198687" y="25311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C34D66"/>
          </a:solidFill>
          <a:ln w="38100" cap="rnd">
            <a:solidFill>
              <a:srgbClr val="C34D6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 descr="Дизайнер виртуальной среды (VR)">
            <a:extLst>
              <a:ext uri="{FF2B5EF4-FFF2-40B4-BE49-F238E27FC236}">
                <a16:creationId xmlns:a16="http://schemas.microsoft.com/office/drawing/2014/main" id="{937198BB-82BF-7D43-B86F-9DB35E8154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953296"/>
            <a:ext cx="7214616" cy="49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612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845"/>
    </mc:Choice>
    <mc:Fallback>
      <p:transition spd="slow" advTm="19845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B1CCB5-5E85-4744-87AC-BF0103D50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500"/>
              <a:t>Знаменитые люди этой профессии</a:t>
            </a:r>
          </a:p>
        </p:txBody>
      </p:sp>
      <p:sp>
        <p:nvSpPr>
          <p:cNvPr id="75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27432"/>
          </a:xfrm>
          <a:custGeom>
            <a:avLst/>
            <a:gdLst>
              <a:gd name="connsiteX0" fmla="*/ 0 w 3255095"/>
              <a:gd name="connsiteY0" fmla="*/ 0 h 27432"/>
              <a:gd name="connsiteX1" fmla="*/ 618468 w 3255095"/>
              <a:gd name="connsiteY1" fmla="*/ 0 h 27432"/>
              <a:gd name="connsiteX2" fmla="*/ 1269487 w 3255095"/>
              <a:gd name="connsiteY2" fmla="*/ 0 h 27432"/>
              <a:gd name="connsiteX3" fmla="*/ 1953057 w 3255095"/>
              <a:gd name="connsiteY3" fmla="*/ 0 h 27432"/>
              <a:gd name="connsiteX4" fmla="*/ 2636627 w 3255095"/>
              <a:gd name="connsiteY4" fmla="*/ 0 h 27432"/>
              <a:gd name="connsiteX5" fmla="*/ 3255095 w 3255095"/>
              <a:gd name="connsiteY5" fmla="*/ 0 h 27432"/>
              <a:gd name="connsiteX6" fmla="*/ 3255095 w 3255095"/>
              <a:gd name="connsiteY6" fmla="*/ 27432 h 27432"/>
              <a:gd name="connsiteX7" fmla="*/ 2538974 w 3255095"/>
              <a:gd name="connsiteY7" fmla="*/ 27432 h 27432"/>
              <a:gd name="connsiteX8" fmla="*/ 1822853 w 3255095"/>
              <a:gd name="connsiteY8" fmla="*/ 27432 h 27432"/>
              <a:gd name="connsiteX9" fmla="*/ 1171834 w 3255095"/>
              <a:gd name="connsiteY9" fmla="*/ 27432 h 27432"/>
              <a:gd name="connsiteX10" fmla="*/ 0 w 3255095"/>
              <a:gd name="connsiteY10" fmla="*/ 27432 h 27432"/>
              <a:gd name="connsiteX11" fmla="*/ 0 w 3255095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27432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3929" y="7395"/>
                  <a:pt x="3255140" y="21864"/>
                  <a:pt x="3255095" y="27432"/>
                </a:cubicBezTo>
                <a:cubicBezTo>
                  <a:pt x="3088545" y="32347"/>
                  <a:pt x="2687475" y="16563"/>
                  <a:pt x="2538974" y="27432"/>
                </a:cubicBezTo>
                <a:cubicBezTo>
                  <a:pt x="2390473" y="38301"/>
                  <a:pt x="2137381" y="185"/>
                  <a:pt x="1822853" y="27432"/>
                </a:cubicBezTo>
                <a:cubicBezTo>
                  <a:pt x="1508325" y="54679"/>
                  <a:pt x="1466437" y="29529"/>
                  <a:pt x="1171834" y="27432"/>
                </a:cubicBezTo>
                <a:cubicBezTo>
                  <a:pt x="877231" y="25335"/>
                  <a:pt x="561097" y="467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55095" h="27432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5288" y="12649"/>
                  <a:pt x="3254107" y="17989"/>
                  <a:pt x="3255095" y="27432"/>
                </a:cubicBezTo>
                <a:cubicBezTo>
                  <a:pt x="3120743" y="25834"/>
                  <a:pt x="2759628" y="51606"/>
                  <a:pt x="2604076" y="27432"/>
                </a:cubicBezTo>
                <a:cubicBezTo>
                  <a:pt x="2448524" y="3258"/>
                  <a:pt x="2184336" y="28743"/>
                  <a:pt x="1887955" y="27432"/>
                </a:cubicBezTo>
                <a:cubicBezTo>
                  <a:pt x="1591574" y="26121"/>
                  <a:pt x="1548845" y="16014"/>
                  <a:pt x="1334589" y="27432"/>
                </a:cubicBezTo>
                <a:cubicBezTo>
                  <a:pt x="1120333" y="38850"/>
                  <a:pt x="996014" y="18806"/>
                  <a:pt x="683570" y="27432"/>
                </a:cubicBezTo>
                <a:cubicBezTo>
                  <a:pt x="371126" y="36058"/>
                  <a:pt x="198687" y="25311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C34D66"/>
          </a:solidFill>
          <a:ln w="38100" cap="rnd">
            <a:solidFill>
              <a:srgbClr val="C34D6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 descr="Сеян Эздемир (Seyhan Ozdemir) и Сефер Чаглар (Sefer Caglar)">
            <a:extLst>
              <a:ext uri="{FF2B5EF4-FFF2-40B4-BE49-F238E27FC236}">
                <a16:creationId xmlns:a16="http://schemas.microsoft.com/office/drawing/2014/main" id="{1764D01C-2EC5-CF45-AED2-93013CB4EC8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022682"/>
            <a:ext cx="7214616" cy="478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351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377"/>
    </mc:Choice>
    <mc:Fallback>
      <p:transition spd="slow" advTm="20377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8A94871E-96FC-4ADE-815B-41A636E34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25DDBF-C081-0D46-9128-71BC7B158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0040"/>
            <a:ext cx="6692827" cy="389266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8900"/>
              <a:t>Знаменитые люди этой профессии</a:t>
            </a:r>
          </a:p>
        </p:txBody>
      </p:sp>
      <p:sp>
        <p:nvSpPr>
          <p:cNvPr id="75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2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C34D66"/>
          </a:solidFill>
          <a:ln w="38100" cap="rnd">
            <a:solidFill>
              <a:srgbClr val="C34D6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dimore studio interview: not just distinctively but instinctively italian">
            <a:extLst>
              <a:ext uri="{FF2B5EF4-FFF2-40B4-BE49-F238E27FC236}">
                <a16:creationId xmlns:a16="http://schemas.microsoft.com/office/drawing/2014/main" id="{22B282BF-A453-8342-B347-C481E7D2E9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81544" y="344174"/>
            <a:ext cx="4087368" cy="614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005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643"/>
    </mc:Choice>
    <mc:Fallback>
      <p:transition spd="slow" advTm="19643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10E13D-8EF8-0D4B-8758-B59171D48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640080"/>
            <a:ext cx="625111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8200"/>
              <a:t>Знаменитые люди этой профессии</a:t>
            </a:r>
          </a:p>
        </p:txBody>
      </p:sp>
      <p:sp>
        <p:nvSpPr>
          <p:cNvPr id="75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C34D66"/>
          </a:solidFill>
          <a:ln w="38100" cap="rnd">
            <a:solidFill>
              <a:srgbClr val="C34D6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Sybille de Margerie - manufacturer overview | STYLEPARK">
            <a:extLst>
              <a:ext uri="{FF2B5EF4-FFF2-40B4-BE49-F238E27FC236}">
                <a16:creationId xmlns:a16="http://schemas.microsoft.com/office/drawing/2014/main" id="{2F6189D3-677B-9D4C-AC3E-17043344A4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9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110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206"/>
    </mc:Choice>
    <mc:Fallback>
      <p:transition spd="slow" advTm="20206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678CC48C-9275-4EFA-9B84-8E818500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😮 Из-за рака Валентин Юдашкин лишился почки и половины легкого 06.09.2019  | Звезды, шоу-бизнес">
            <a:extLst>
              <a:ext uri="{FF2B5EF4-FFF2-40B4-BE49-F238E27FC236}">
                <a16:creationId xmlns:a16="http://schemas.microsoft.com/office/drawing/2014/main" id="{91F913A0-FF0E-894C-8247-BF5077E5A9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4636"/>
          <a:stretch/>
        </p:blipFill>
        <p:spPr bwMode="auto">
          <a:xfrm>
            <a:off x="-1" y="-1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0A324144-E9CF-4B12-A53E-FAC0D281D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45000">
                <a:schemeClr val="tx1">
                  <a:alpha val="40000"/>
                </a:schemeClr>
              </a:gs>
              <a:gs pos="100000">
                <a:schemeClr val="tx1">
                  <a:alpha val="8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0389A4-C851-8B4B-935E-0754DB129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604" y="4553712"/>
            <a:ext cx="10908792" cy="10698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dirty="0" err="1">
                <a:solidFill>
                  <a:schemeClr val="bg1"/>
                </a:solidFill>
              </a:rPr>
              <a:t>Интервью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ru-RU" sz="6000" dirty="0">
                <a:solidFill>
                  <a:schemeClr val="bg1"/>
                </a:solidFill>
              </a:rPr>
              <a:t>с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Юдашкин</a:t>
            </a:r>
            <a:r>
              <a:rPr lang="ru-RU" sz="6000" dirty="0" err="1">
                <a:solidFill>
                  <a:schemeClr val="bg1"/>
                </a:solidFill>
              </a:rPr>
              <a:t>ым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885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219"/>
    </mc:Choice>
    <mc:Fallback>
      <p:transition spd="slow" advTm="2021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A15CC2-71C0-9C44-A027-6EFF3D253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Кто такие дизайнеры?</a:t>
            </a:r>
          </a:p>
        </p:txBody>
      </p:sp>
      <p:pic>
        <p:nvPicPr>
          <p:cNvPr id="1026" name="Picture 2" descr="Дизайнера интерьера какого пола лучше выбрать: мужчину или женщину?">
            <a:extLst>
              <a:ext uri="{FF2B5EF4-FFF2-40B4-BE49-F238E27FC236}">
                <a16:creationId xmlns:a16="http://schemas.microsoft.com/office/drawing/2014/main" id="{C4F1824A-F622-E149-B325-2D519C79C8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6" y="1800224"/>
            <a:ext cx="8172450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501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106"/>
    </mc:Choice>
    <mc:Fallback>
      <p:transition spd="slow" advTm="20106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678CC48C-9275-4EFA-9B84-8E818500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Жена Юдашкина рассказала о его борьбе с раком | Новости | Известия |  10.04.2019">
            <a:extLst>
              <a:ext uri="{FF2B5EF4-FFF2-40B4-BE49-F238E27FC236}">
                <a16:creationId xmlns:a16="http://schemas.microsoft.com/office/drawing/2014/main" id="{9E846DDB-74B7-7646-BF70-FF04CD1532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/>
          <a:stretch/>
        </p:blipFill>
        <p:spPr bwMode="auto">
          <a:xfrm>
            <a:off x="-1" y="-1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0A324144-E9CF-4B12-A53E-FAC0D281D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45000">
                <a:schemeClr val="tx1">
                  <a:alpha val="40000"/>
                </a:schemeClr>
              </a:gs>
              <a:gs pos="100000">
                <a:schemeClr val="tx1">
                  <a:alpha val="8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511036-4758-3F4B-9BD0-ECEDB4650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604" y="4553712"/>
            <a:ext cx="10908792" cy="10698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dirty="0" err="1">
                <a:solidFill>
                  <a:schemeClr val="bg1"/>
                </a:solidFill>
              </a:rPr>
              <a:t>Интервью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ru-RU" sz="6000" dirty="0">
                <a:solidFill>
                  <a:schemeClr val="bg1"/>
                </a:solidFill>
              </a:rPr>
              <a:t>с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Юдашкин</a:t>
            </a:r>
            <a:r>
              <a:rPr lang="ru-RU" sz="6000" dirty="0" err="1">
                <a:solidFill>
                  <a:schemeClr val="bg1"/>
                </a:solidFill>
              </a:rPr>
              <a:t>ым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778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107"/>
    </mc:Choice>
    <mc:Fallback>
      <p:transition spd="slow" advTm="20107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69D47016-023F-44BD-981C-50E7A10A6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148341-33F1-7347-A119-30D4A9349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786384"/>
            <a:ext cx="3419856" cy="1600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/>
              <a:t>Хотел ли бы я бы дизайнером?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sp>
        <p:nvSpPr>
          <p:cNvPr id="77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786384"/>
            <a:ext cx="18288" cy="1600200"/>
          </a:xfrm>
          <a:custGeom>
            <a:avLst/>
            <a:gdLst>
              <a:gd name="connsiteX0" fmla="*/ 0 w 18288"/>
              <a:gd name="connsiteY0" fmla="*/ 0 h 1600200"/>
              <a:gd name="connsiteX1" fmla="*/ 18288 w 18288"/>
              <a:gd name="connsiteY1" fmla="*/ 0 h 1600200"/>
              <a:gd name="connsiteX2" fmla="*/ 18288 w 18288"/>
              <a:gd name="connsiteY2" fmla="*/ 549402 h 1600200"/>
              <a:gd name="connsiteX3" fmla="*/ 18288 w 18288"/>
              <a:gd name="connsiteY3" fmla="*/ 1114806 h 1600200"/>
              <a:gd name="connsiteX4" fmla="*/ 18288 w 18288"/>
              <a:gd name="connsiteY4" fmla="*/ 1600200 h 1600200"/>
              <a:gd name="connsiteX5" fmla="*/ 0 w 18288"/>
              <a:gd name="connsiteY5" fmla="*/ 1600200 h 1600200"/>
              <a:gd name="connsiteX6" fmla="*/ 0 w 18288"/>
              <a:gd name="connsiteY6" fmla="*/ 1066800 h 1600200"/>
              <a:gd name="connsiteX7" fmla="*/ 0 w 18288"/>
              <a:gd name="connsiteY7" fmla="*/ 517398 h 1600200"/>
              <a:gd name="connsiteX8" fmla="*/ 0 w 18288"/>
              <a:gd name="connsiteY8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" h="1600200" fill="none" extrusionOk="0">
                <a:moveTo>
                  <a:pt x="0" y="0"/>
                </a:moveTo>
                <a:cubicBezTo>
                  <a:pt x="4865" y="374"/>
                  <a:pt x="13608" y="53"/>
                  <a:pt x="18288" y="0"/>
                </a:cubicBezTo>
                <a:cubicBezTo>
                  <a:pt x="23286" y="215154"/>
                  <a:pt x="-6672" y="375145"/>
                  <a:pt x="18288" y="549402"/>
                </a:cubicBezTo>
                <a:cubicBezTo>
                  <a:pt x="43248" y="723659"/>
                  <a:pt x="44414" y="873011"/>
                  <a:pt x="18288" y="1114806"/>
                </a:cubicBezTo>
                <a:cubicBezTo>
                  <a:pt x="-7838" y="1356601"/>
                  <a:pt x="13030" y="1360490"/>
                  <a:pt x="18288" y="1600200"/>
                </a:cubicBezTo>
                <a:cubicBezTo>
                  <a:pt x="10638" y="1600772"/>
                  <a:pt x="4111" y="1599793"/>
                  <a:pt x="0" y="1600200"/>
                </a:cubicBezTo>
                <a:cubicBezTo>
                  <a:pt x="-6890" y="1375807"/>
                  <a:pt x="21339" y="1304563"/>
                  <a:pt x="0" y="1066800"/>
                </a:cubicBezTo>
                <a:cubicBezTo>
                  <a:pt x="-21339" y="829037"/>
                  <a:pt x="-23009" y="689986"/>
                  <a:pt x="0" y="517398"/>
                </a:cubicBezTo>
                <a:cubicBezTo>
                  <a:pt x="23009" y="344810"/>
                  <a:pt x="-9921" y="122345"/>
                  <a:pt x="0" y="0"/>
                </a:cubicBezTo>
                <a:close/>
              </a:path>
              <a:path w="18288" h="160020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1387" y="104987"/>
                  <a:pt x="17137" y="300374"/>
                  <a:pt x="18288" y="485394"/>
                </a:cubicBezTo>
                <a:cubicBezTo>
                  <a:pt x="19439" y="670414"/>
                  <a:pt x="37394" y="922400"/>
                  <a:pt x="18288" y="1050798"/>
                </a:cubicBezTo>
                <a:cubicBezTo>
                  <a:pt x="-818" y="1179196"/>
                  <a:pt x="6556" y="1394957"/>
                  <a:pt x="18288" y="1600200"/>
                </a:cubicBezTo>
                <a:cubicBezTo>
                  <a:pt x="12642" y="1600430"/>
                  <a:pt x="3803" y="1599869"/>
                  <a:pt x="0" y="1600200"/>
                </a:cubicBezTo>
                <a:cubicBezTo>
                  <a:pt x="10832" y="1355159"/>
                  <a:pt x="-10163" y="1159269"/>
                  <a:pt x="0" y="1034796"/>
                </a:cubicBezTo>
                <a:cubicBezTo>
                  <a:pt x="10163" y="910323"/>
                  <a:pt x="5178" y="626710"/>
                  <a:pt x="0" y="469392"/>
                </a:cubicBezTo>
                <a:cubicBezTo>
                  <a:pt x="-5178" y="312074"/>
                  <a:pt x="20387" y="137476"/>
                  <a:pt x="0" y="0"/>
                </a:cubicBezTo>
                <a:close/>
              </a:path>
            </a:pathLst>
          </a:custGeom>
          <a:solidFill>
            <a:srgbClr val="C34D66"/>
          </a:solidFill>
          <a:ln w="34925">
            <a:solidFill>
              <a:srgbClr val="C34D6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E6D8DD-30B3-2743-9101-341F2F2114B2}"/>
              </a:ext>
            </a:extLst>
          </p:cNvPr>
          <p:cNvSpPr txBox="1"/>
          <p:nvPr/>
        </p:nvSpPr>
        <p:spPr>
          <a:xfrm>
            <a:off x="4654295" y="786384"/>
            <a:ext cx="6894576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=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4C379874-43AF-D54B-9407-EEF23AFD70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736" y="2569464"/>
            <a:ext cx="5291328" cy="396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😮 Из-за рака Валентин Юдашкин лишился почки и половины легкого 06.09.2019  | Звезды, шоу-бизнес">
            <a:extLst>
              <a:ext uri="{FF2B5EF4-FFF2-40B4-BE49-F238E27FC236}">
                <a16:creationId xmlns:a16="http://schemas.microsoft.com/office/drawing/2014/main" id="{AC6C3EB9-EB82-0B46-BB3A-171AF8A7C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20840" y="2858324"/>
            <a:ext cx="5468112" cy="322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AEF2FA-BA78-0745-B44E-672311E2E736}"/>
              </a:ext>
            </a:extLst>
          </p:cNvPr>
          <p:cNvSpPr txBox="1"/>
          <p:nvPr/>
        </p:nvSpPr>
        <p:spPr>
          <a:xfrm>
            <a:off x="5846064" y="4643438"/>
            <a:ext cx="874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406198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514"/>
    </mc:Choice>
    <mc:Fallback>
      <p:transition spd="slow" advTm="1951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7ADFD1-686A-2A4F-8FD4-8EC6DB3BD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переводится слово дизайн</a:t>
            </a:r>
          </a:p>
        </p:txBody>
      </p:sp>
      <p:pic>
        <p:nvPicPr>
          <p:cNvPr id="2050" name="Picture 2" descr="Современная архитектура Захи Хадид">
            <a:extLst>
              <a:ext uri="{FF2B5EF4-FFF2-40B4-BE49-F238E27FC236}">
                <a16:creationId xmlns:a16="http://schemas.microsoft.com/office/drawing/2014/main" id="{B457AA34-EA3D-6549-ABA5-703E6DB6EB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688"/>
            <a:ext cx="4043363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Современный дом и сад в пригороде Мельбурна">
            <a:extLst>
              <a:ext uri="{FF2B5EF4-FFF2-40B4-BE49-F238E27FC236}">
                <a16:creationId xmlns:a16="http://schemas.microsoft.com/office/drawing/2014/main" id="{56CD366D-D3F2-C14D-A707-F24F2A363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29138"/>
            <a:ext cx="4043363" cy="232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3A6FE5-8DBD-8544-B55D-6784A6DF237D}"/>
              </a:ext>
            </a:extLst>
          </p:cNvPr>
          <p:cNvSpPr txBox="1"/>
          <p:nvPr/>
        </p:nvSpPr>
        <p:spPr>
          <a:xfrm>
            <a:off x="4043363" y="2886075"/>
            <a:ext cx="2043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замысел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4A0363-3F79-9643-889F-8DAF1DB86513}"/>
              </a:ext>
            </a:extLst>
          </p:cNvPr>
          <p:cNvSpPr txBox="1"/>
          <p:nvPr/>
        </p:nvSpPr>
        <p:spPr>
          <a:xfrm>
            <a:off x="4229100" y="5729288"/>
            <a:ext cx="1728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композиция</a:t>
            </a:r>
          </a:p>
        </p:txBody>
      </p:sp>
      <p:pic>
        <p:nvPicPr>
          <p:cNvPr id="2054" name="Picture 6" descr="Как модели с инвалидностью покорили подиум">
            <a:extLst>
              <a:ext uri="{FF2B5EF4-FFF2-40B4-BE49-F238E27FC236}">
                <a16:creationId xmlns:a16="http://schemas.microsoft.com/office/drawing/2014/main" id="{6D1FD8D3-8D43-CD43-AC72-C4A8D1CC9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365" y="4520404"/>
            <a:ext cx="3450431" cy="23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E03AF08-24E1-BB47-AEDC-4E148F8FCE97}"/>
              </a:ext>
            </a:extLst>
          </p:cNvPr>
          <p:cNvSpPr txBox="1"/>
          <p:nvPr/>
        </p:nvSpPr>
        <p:spPr>
          <a:xfrm>
            <a:off x="9986962" y="5359956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модель</a:t>
            </a:r>
          </a:p>
        </p:txBody>
      </p:sp>
      <p:pic>
        <p:nvPicPr>
          <p:cNvPr id="2056" name="Picture 8" descr="Топ-15 лучших смартфонов — Рейтинг 2020 года">
            <a:extLst>
              <a:ext uri="{FF2B5EF4-FFF2-40B4-BE49-F238E27FC236}">
                <a16:creationId xmlns:a16="http://schemas.microsoft.com/office/drawing/2014/main" id="{63BCDA45-4D71-5F42-9422-FB2446E88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365" y="1836182"/>
            <a:ext cx="3450431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92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820"/>
    </mc:Choice>
    <mc:Fallback>
      <p:transition spd="slow" advTm="2082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0F4B93-28CC-7E4E-A3AE-EF2AE782C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Первые идеи о соотношении красоты</a:t>
            </a:r>
          </a:p>
        </p:txBody>
      </p:sp>
      <p:pic>
        <p:nvPicPr>
          <p:cNvPr id="3074" name="Picture 2" descr="Храмы эпохи Древней Греции » Blog Archive » Древняя Греция, как  исторический центр разврата и насилия.">
            <a:extLst>
              <a:ext uri="{FF2B5EF4-FFF2-40B4-BE49-F238E27FC236}">
                <a16:creationId xmlns:a16="http://schemas.microsoft.com/office/drawing/2014/main" id="{0DE4DF47-CF6B-5E44-AD28-9CC8800B54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840707"/>
            <a:ext cx="4476750" cy="307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Древняя Греция - Древнейшие цивилизации">
            <a:extLst>
              <a:ext uri="{FF2B5EF4-FFF2-40B4-BE49-F238E27FC236}">
                <a16:creationId xmlns:a16="http://schemas.microsoft.com/office/drawing/2014/main" id="{BEED3C1F-061F-8543-9BCC-6BD7A74DA3C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2957513" cy="29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Древняя Греция - Древнейшие цивилизации">
            <a:extLst>
              <a:ext uri="{FF2B5EF4-FFF2-40B4-BE49-F238E27FC236}">
                <a16:creationId xmlns:a16="http://schemas.microsoft.com/office/drawing/2014/main" id="{E6D38BE0-7909-6A44-B327-D0A26AFB47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Древняя Греция - Древнейшие цивилизации">
            <a:extLst>
              <a:ext uri="{FF2B5EF4-FFF2-40B4-BE49-F238E27FC236}">
                <a16:creationId xmlns:a16="http://schemas.microsoft.com/office/drawing/2014/main" id="{8A599B5A-3B01-CC45-9D01-7A426C6FF477}"/>
              </a:ext>
            </a:extLst>
          </p:cNvPr>
          <p:cNvSpPr>
            <a:spLocks noChangeAspect="1" noChangeArrowheads="1"/>
          </p:cNvSpPr>
          <p:nvPr/>
        </p:nvSpPr>
        <p:spPr bwMode="auto">
          <a:xfrm flipV="1">
            <a:off x="6095999" y="3733799"/>
            <a:ext cx="1533525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2" name="Picture 10" descr="Обучение рисунку в Древней Греции. Часть 1 | Блог художника">
            <a:extLst>
              <a:ext uri="{FF2B5EF4-FFF2-40B4-BE49-F238E27FC236}">
                <a16:creationId xmlns:a16="http://schemas.microsoft.com/office/drawing/2014/main" id="{3944582E-7513-ED42-875A-C3153D276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563" y="1820861"/>
            <a:ext cx="5397500" cy="309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Древняя Греция - МХК в помощь учащимся Школы № 878">
            <a:extLst>
              <a:ext uri="{FF2B5EF4-FFF2-40B4-BE49-F238E27FC236}">
                <a16:creationId xmlns:a16="http://schemas.microsoft.com/office/drawing/2014/main" id="{EFB674F4-4E59-A844-92BC-18D6ACF30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4" y="4914900"/>
            <a:ext cx="4764090" cy="192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468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533"/>
    </mc:Choice>
    <mc:Fallback>
      <p:transition spd="slow" advTm="1953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E292D2-D535-B546-8F37-B3376B0F3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Определение дизайна</a:t>
            </a:r>
          </a:p>
        </p:txBody>
      </p:sp>
      <p:pic>
        <p:nvPicPr>
          <p:cNvPr id="4098" name="Picture 2" descr="Тренды 2019. Интерьер+дизайн • Интерьер+Дизайн">
            <a:extLst>
              <a:ext uri="{FF2B5EF4-FFF2-40B4-BE49-F238E27FC236}">
                <a16:creationId xmlns:a16="http://schemas.microsoft.com/office/drawing/2014/main" id="{8E1F9EAB-3DEA-A246-B7EB-5A7FBC273F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432" y="1928813"/>
            <a:ext cx="7301136" cy="42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275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582"/>
    </mc:Choice>
    <mc:Fallback>
      <p:transition spd="slow" advTm="2158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D1E5E7-9744-E74E-9BA5-241F5AD04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 fontScale="90000"/>
          </a:bodyPr>
          <a:lstStyle/>
          <a:p>
            <a:r>
              <a:rPr lang="ru-RU" dirty="0"/>
              <a:t>Практика дизайна постоянно расширяется</a:t>
            </a:r>
            <a:br>
              <a:rPr lang="ru-RU" dirty="0"/>
            </a:br>
            <a:endParaRPr lang="ru-RU" dirty="0"/>
          </a:p>
        </p:txBody>
      </p:sp>
      <p:pic>
        <p:nvPicPr>
          <p:cNvPr id="5126" name="Picture 6" descr="Презентация на тему: Робототехника и средства конструирования. Виды  движения. Кинематическая схема. ФГОС 5-6 класс">
            <a:extLst>
              <a:ext uri="{FF2B5EF4-FFF2-40B4-BE49-F238E27FC236}">
                <a16:creationId xmlns:a16="http://schemas.microsoft.com/office/drawing/2014/main" id="{90C4ED29-1F0A-A441-AE06-D304AA6DE2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689"/>
            <a:ext cx="12192000" cy="525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489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882"/>
    </mc:Choice>
    <mc:Fallback>
      <p:transition spd="slow" advTm="2088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525725-6723-BB4B-9F68-C0AD45654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/>
              <a:t>Как я могу применить дизайн на уроке русского и литературы</a:t>
            </a:r>
          </a:p>
        </p:txBody>
      </p:sp>
      <p:sp>
        <p:nvSpPr>
          <p:cNvPr id="75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27432"/>
          </a:xfrm>
          <a:custGeom>
            <a:avLst/>
            <a:gdLst>
              <a:gd name="connsiteX0" fmla="*/ 0 w 3255095"/>
              <a:gd name="connsiteY0" fmla="*/ 0 h 27432"/>
              <a:gd name="connsiteX1" fmla="*/ 618468 w 3255095"/>
              <a:gd name="connsiteY1" fmla="*/ 0 h 27432"/>
              <a:gd name="connsiteX2" fmla="*/ 1269487 w 3255095"/>
              <a:gd name="connsiteY2" fmla="*/ 0 h 27432"/>
              <a:gd name="connsiteX3" fmla="*/ 1953057 w 3255095"/>
              <a:gd name="connsiteY3" fmla="*/ 0 h 27432"/>
              <a:gd name="connsiteX4" fmla="*/ 2636627 w 3255095"/>
              <a:gd name="connsiteY4" fmla="*/ 0 h 27432"/>
              <a:gd name="connsiteX5" fmla="*/ 3255095 w 3255095"/>
              <a:gd name="connsiteY5" fmla="*/ 0 h 27432"/>
              <a:gd name="connsiteX6" fmla="*/ 3255095 w 3255095"/>
              <a:gd name="connsiteY6" fmla="*/ 27432 h 27432"/>
              <a:gd name="connsiteX7" fmla="*/ 2538974 w 3255095"/>
              <a:gd name="connsiteY7" fmla="*/ 27432 h 27432"/>
              <a:gd name="connsiteX8" fmla="*/ 1822853 w 3255095"/>
              <a:gd name="connsiteY8" fmla="*/ 27432 h 27432"/>
              <a:gd name="connsiteX9" fmla="*/ 1171834 w 3255095"/>
              <a:gd name="connsiteY9" fmla="*/ 27432 h 27432"/>
              <a:gd name="connsiteX10" fmla="*/ 0 w 3255095"/>
              <a:gd name="connsiteY10" fmla="*/ 27432 h 27432"/>
              <a:gd name="connsiteX11" fmla="*/ 0 w 3255095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27432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3929" y="7395"/>
                  <a:pt x="3255140" y="21864"/>
                  <a:pt x="3255095" y="27432"/>
                </a:cubicBezTo>
                <a:cubicBezTo>
                  <a:pt x="3088545" y="32347"/>
                  <a:pt x="2687475" y="16563"/>
                  <a:pt x="2538974" y="27432"/>
                </a:cubicBezTo>
                <a:cubicBezTo>
                  <a:pt x="2390473" y="38301"/>
                  <a:pt x="2137381" y="185"/>
                  <a:pt x="1822853" y="27432"/>
                </a:cubicBezTo>
                <a:cubicBezTo>
                  <a:pt x="1508325" y="54679"/>
                  <a:pt x="1466437" y="29529"/>
                  <a:pt x="1171834" y="27432"/>
                </a:cubicBezTo>
                <a:cubicBezTo>
                  <a:pt x="877231" y="25335"/>
                  <a:pt x="561097" y="467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55095" h="27432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5288" y="12649"/>
                  <a:pt x="3254107" y="17989"/>
                  <a:pt x="3255095" y="27432"/>
                </a:cubicBezTo>
                <a:cubicBezTo>
                  <a:pt x="3120743" y="25834"/>
                  <a:pt x="2759628" y="51606"/>
                  <a:pt x="2604076" y="27432"/>
                </a:cubicBezTo>
                <a:cubicBezTo>
                  <a:pt x="2448524" y="3258"/>
                  <a:pt x="2184336" y="28743"/>
                  <a:pt x="1887955" y="27432"/>
                </a:cubicBezTo>
                <a:cubicBezTo>
                  <a:pt x="1591574" y="26121"/>
                  <a:pt x="1548845" y="16014"/>
                  <a:pt x="1334589" y="27432"/>
                </a:cubicBezTo>
                <a:cubicBezTo>
                  <a:pt x="1120333" y="38850"/>
                  <a:pt x="996014" y="18806"/>
                  <a:pt x="683570" y="27432"/>
                </a:cubicBezTo>
                <a:cubicBezTo>
                  <a:pt x="371126" y="36058"/>
                  <a:pt x="198687" y="25311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C34D66"/>
          </a:solidFill>
          <a:ln w="38100" cap="rnd">
            <a:solidFill>
              <a:srgbClr val="C34D6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Технология развития критического мышления на уроках русского языка и  литературы | Статья в журнале «Молодой ученый»">
            <a:extLst>
              <a:ext uri="{FF2B5EF4-FFF2-40B4-BE49-F238E27FC236}">
                <a16:creationId xmlns:a16="http://schemas.microsoft.com/office/drawing/2014/main" id="{CA0E279A-B902-FD4F-A622-AAD44830C2D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566539"/>
            <a:ext cx="7214616" cy="369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682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659"/>
    </mc:Choice>
    <mc:Fallback>
      <p:transition spd="slow" advTm="2265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1C6783-21FE-EB44-9F75-B2CE11228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7400"/>
              <a:t>плюсы дизайна</a:t>
            </a:r>
          </a:p>
        </p:txBody>
      </p:sp>
      <p:sp>
        <p:nvSpPr>
          <p:cNvPr id="79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C34D66"/>
          </a:solidFill>
          <a:ln w="38100" cap="rnd">
            <a:solidFill>
              <a:srgbClr val="C34D6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2" name="Picture 4" descr="Человек-плюс и человек-минус. - Кайсен - система непрерывного  самосовершенствования">
            <a:extLst>
              <a:ext uri="{FF2B5EF4-FFF2-40B4-BE49-F238E27FC236}">
                <a16:creationId xmlns:a16="http://schemas.microsoft.com/office/drawing/2014/main" id="{DD537EDB-4511-BE4F-8B23-0CB0C70ECE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7915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972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734"/>
    </mc:Choice>
    <mc:Fallback>
      <p:transition spd="slow" advTm="19734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8A94871E-96FC-4ADE-815B-41A636E34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2171F-B657-4142-8EDD-D321C671C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0040"/>
            <a:ext cx="6692827" cy="38926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9600"/>
              <a:t>Минусы дизайна </a:t>
            </a:r>
          </a:p>
        </p:txBody>
      </p:sp>
      <p:sp>
        <p:nvSpPr>
          <p:cNvPr id="77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2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C34D66"/>
          </a:solidFill>
          <a:ln w="38100" cap="rnd">
            <a:solidFill>
              <a:srgbClr val="C34D6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6" name="Picture 4" descr="Человек-плюс и человек-минус. - Кайсен - система непрерывного  самосовершенствования">
            <a:extLst>
              <a:ext uri="{FF2B5EF4-FFF2-40B4-BE49-F238E27FC236}">
                <a16:creationId xmlns:a16="http://schemas.microsoft.com/office/drawing/2014/main" id="{B9E3B711-1416-604B-829D-D66D9D1195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81544" y="1027711"/>
            <a:ext cx="4087368" cy="477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841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935"/>
    </mc:Choice>
    <mc:Fallback>
      <p:transition spd="slow" advTm="19935"/>
    </mc:Fallback>
  </mc:AlternateContent>
</p:sld>
</file>

<file path=ppt/theme/theme1.xml><?xml version="1.0" encoding="utf-8"?>
<a:theme xmlns:a="http://schemas.openxmlformats.org/drawingml/2006/main" name="SketchyVTI">
  <a:themeElements>
    <a:clrScheme name="AnalogousFromDarkSeedLeftStep">
      <a:dk1>
        <a:srgbClr val="000000"/>
      </a:dk1>
      <a:lt1>
        <a:srgbClr val="FFFFFF"/>
      </a:lt1>
      <a:dk2>
        <a:srgbClr val="301B28"/>
      </a:dk2>
      <a:lt2>
        <a:srgbClr val="F0F3F3"/>
      </a:lt2>
      <a:accent1>
        <a:srgbClr val="C34D66"/>
      </a:accent1>
      <a:accent2>
        <a:srgbClr val="B13B86"/>
      </a:accent2>
      <a:accent3>
        <a:srgbClr val="BE4DC3"/>
      </a:accent3>
      <a:accent4>
        <a:srgbClr val="7A3BB1"/>
      </a:accent4>
      <a:accent5>
        <a:srgbClr val="5B4DC3"/>
      </a:accent5>
      <a:accent6>
        <a:srgbClr val="3B5EB1"/>
      </a:accent6>
      <a:hlink>
        <a:srgbClr val="7757C7"/>
      </a:hlink>
      <a:folHlink>
        <a:srgbClr val="7F7F7F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97</Words>
  <Application>Microsoft Macintosh PowerPoint</Application>
  <PresentationFormat>Широкоэкранный</PresentationFormat>
  <Paragraphs>27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Modern Love</vt:lpstr>
      <vt:lpstr>The Hand</vt:lpstr>
      <vt:lpstr>SketchyVTI</vt:lpstr>
      <vt:lpstr>Профессия Дизайнер</vt:lpstr>
      <vt:lpstr>Кто такие дизайнеры?</vt:lpstr>
      <vt:lpstr>Как переводится слово дизайн</vt:lpstr>
      <vt:lpstr>Первые идеи о соотношении красоты</vt:lpstr>
      <vt:lpstr>Определение дизайна</vt:lpstr>
      <vt:lpstr>Практика дизайна постоянно расширяется </vt:lpstr>
      <vt:lpstr>Как я могу применить дизайн на уроке русского и литературы</vt:lpstr>
      <vt:lpstr>плюсы дизайна</vt:lpstr>
      <vt:lpstr>Минусы дизайна </vt:lpstr>
      <vt:lpstr>Дизайн в будующем</vt:lpstr>
      <vt:lpstr>Дизайн будущего </vt:lpstr>
      <vt:lpstr>Дизайн, похожий на  …</vt:lpstr>
      <vt:lpstr>Дизайн, похожий на  …</vt:lpstr>
      <vt:lpstr>Дизайн, похожий на  …</vt:lpstr>
      <vt:lpstr>Дизайн, похожий на  …</vt:lpstr>
      <vt:lpstr>Знаменитые люди этой профессии</vt:lpstr>
      <vt:lpstr>Знаменитые люди этой профессии</vt:lpstr>
      <vt:lpstr>Знаменитые люди этой профессии</vt:lpstr>
      <vt:lpstr>Интервью с Юдашкиным</vt:lpstr>
      <vt:lpstr>Интервью с Юдашкиным</vt:lpstr>
      <vt:lpstr>Хотел ли бы я бы дизайнером?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Профессия Дизайнер</dc:title>
  <dc:creator>eremei062006@yandex.ru</dc:creator>
  <cp:lastModifiedBy>eremei062006@yandex.ru</cp:lastModifiedBy>
  <cp:revision>2</cp:revision>
  <dcterms:created xsi:type="dcterms:W3CDTF">2020-12-02T16:27:06Z</dcterms:created>
  <dcterms:modified xsi:type="dcterms:W3CDTF">2020-12-02T16:41:51Z</dcterms:modified>
</cp:coreProperties>
</file>