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58" r:id="rId5"/>
    <p:sldId id="262" r:id="rId6"/>
    <p:sldId id="260" r:id="rId7"/>
    <p:sldId id="261" r:id="rId8"/>
    <p:sldId id="264" r:id="rId9"/>
    <p:sldId id="287" r:id="rId10"/>
    <p:sldId id="265" r:id="rId11"/>
    <p:sldId id="288" r:id="rId12"/>
    <p:sldId id="266" r:id="rId13"/>
    <p:sldId id="267" r:id="rId14"/>
    <p:sldId id="268" r:id="rId15"/>
    <p:sldId id="289" r:id="rId16"/>
    <p:sldId id="290" r:id="rId17"/>
    <p:sldId id="291" r:id="rId18"/>
    <p:sldId id="28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476672"/>
            <a:ext cx="6334472" cy="2736304"/>
          </a:xfrm>
        </p:spPr>
        <p:txBody>
          <a:bodyPr>
            <a:normAutofit/>
          </a:bodyPr>
          <a:lstStyle/>
          <a:p>
            <a:pPr algn="just"/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 проблемного обучения</a:t>
            </a:r>
            <a:endParaRPr lang="ru-RU" sz="44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00192" y="4149080"/>
            <a:ext cx="2592288" cy="2520280"/>
          </a:xfrm>
        </p:spPr>
        <p:txBody>
          <a:bodyPr>
            <a:normAutofit lnSpcReduction="10000"/>
          </a:bodyPr>
          <a:lstStyle/>
          <a:p>
            <a:pPr algn="r">
              <a:spcBef>
                <a:spcPts val="0"/>
              </a:spcBef>
            </a:pPr>
            <a:endParaRPr lang="ru-RU" sz="20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ts val="0"/>
              </a:spcBef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Выполнили:</a:t>
            </a:r>
          </a:p>
          <a:p>
            <a:pPr algn="r">
              <a:spcBef>
                <a:spcPts val="0"/>
              </a:spcBef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Роймуева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Д.И.</a:t>
            </a:r>
          </a:p>
          <a:p>
            <a:pPr algn="r" defTabSz="0">
              <a:spcBef>
                <a:spcPts val="0"/>
              </a:spcBef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Аушева Ю.В.</a:t>
            </a:r>
          </a:p>
          <a:p>
            <a:pPr algn="r" defTabSz="0">
              <a:spcBef>
                <a:spcPts val="0"/>
              </a:spcBef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Сухорукова Е.А.</a:t>
            </a:r>
          </a:p>
          <a:p>
            <a:pPr algn="r" defTabSz="0">
              <a:spcBef>
                <a:spcPts val="0"/>
              </a:spcBef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Нехорошкова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А.В.</a:t>
            </a:r>
          </a:p>
          <a:p>
            <a:pPr algn="r" defTabSz="0">
              <a:spcBef>
                <a:spcPts val="0"/>
              </a:spcBef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Хабарова Д.А.</a:t>
            </a:r>
          </a:p>
          <a:p>
            <a:pPr algn="r" defTabSz="0">
              <a:spcBef>
                <a:spcPts val="0"/>
              </a:spcBef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Путинцева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Т.Н.</a:t>
            </a:r>
          </a:p>
          <a:p>
            <a:endParaRPr lang="ru-RU" sz="2000" b="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443802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003232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приемы создания проблемных ситуаций: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280920" cy="520519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подводит школьников к противоречию и предлагает им самим найти способ его разрешения;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сталкивает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противоречия практической деятельности;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излагает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различные точки зрения на один и тот же вопрос;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предлагает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классу рассмотреть явление с различных позиций (например, командира, юриста, финансиста, педагога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28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856320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859216" cy="61412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побуждает обучаемых делать сравнения, обобщения, выводы из ситуации, сопоставлять факты;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ставит конкретные вопросы (на обобщение, обоснование, конкретизацию, логику рассуждения);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определяет проблемные теоретические и практические задания (например: исследовательские);</a:t>
            </a:r>
          </a:p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ставит проблемные задачи.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24936" cy="115212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классификации методов   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проблемного </a:t>
            </a: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08912" cy="4917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По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способу решения проблемных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задач:    </a:t>
            </a:r>
            <a:endParaRPr lang="ru-RU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проблемное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изложение (педагог самостоятельно ставит проблему и самостоятельно решает ее);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совместное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(педагог самостоятельно ставит проблему, а решение достигается совместно с учащимися);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исследование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(педагог ставит проблему, а решение достигается учащимися самостоятельно);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творческое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(учащиеся и формулируют проблему, и находят ее решение).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007200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548680"/>
            <a:ext cx="7848872" cy="59252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зависимости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способа представления учебного материала (проблемных ситуаций) и степени активности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учащихся: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монологического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изложения;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рассуждающий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изложения; 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диалогический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изложения;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эвристический метод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исследовательский метод;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программированных заданий. 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870517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778098"/>
          </a:xfrm>
        </p:spPr>
        <p:txBody>
          <a:bodyPr/>
          <a:lstStyle/>
          <a:p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технологии проблемного обучения: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124744"/>
            <a:ext cx="8064896" cy="53492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Постановка учебной проблемы; организация проблемной ситуации. Результат этого этапа – затруднение учащихся и постановка проблемного вопроса, который и будет являться целью урока.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Поиск решения проблемы: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через диалог;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выдвижение гипотез.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Проверка гипотез, начиная с ложной.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Формулировка правила, способа; сравнение его с научным образцом в учебнике.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Обучение постановке учебных вопросов (проблемных).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Проведение  контрольных и проверочных работ с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включением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заданий проблемного характера: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поставь проблемный вопрос;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выдвини гипотезу;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докажи.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0477232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Преимущества технологии проблемного обучения: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4186808" cy="506117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развивает творческую активность и самостоятельность обучающихся; 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включает их в поисковую, исследовательскую деятельность; 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формирует познавательный и научно-исследовательский интерес, поисковые особенности и умения;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открывает возможности творческого сотрудничества преподавателей и студентов, способствует более глубокому и прочному усвоению материала и способов деятельности.</a:t>
            </a:r>
          </a:p>
          <a:p>
            <a:endParaRPr lang="ru-RU" dirty="0"/>
          </a:p>
        </p:txBody>
      </p:sp>
      <p:pic>
        <p:nvPicPr>
          <p:cNvPr id="4" name="Рисунок 3" descr="probl.obuchen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1196752"/>
            <a:ext cx="3981014" cy="3096344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Недостатки технологии проблемного обучения: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применимо только на таком материале, который допускает неоднозначные, порой альтернативные подходы, оценки, толкования;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нерациональная трата времени на достижение запланированных результатов;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приемлемо лишь тогда, когда у обучаемых есть необходимый «стартовый» уровень знаний и умений, определенный опыт в изучаемой области.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Список литературы по использованию проблемного обучения:</a:t>
            </a:r>
          </a:p>
          <a:p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Арестанов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М.Ж.,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Пидкасистый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П. И.,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Хайдаров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Ж. С. Проблемно-модельное обучение: Вопросы теории и технологии. — Алма-Ата, 1980.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Кудрявцев В. Т. Проблемное обучение: Истоки, сущность, перспектива.</a:t>
            </a:r>
          </a:p>
          <a:p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Махмутов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М.И. Проблемное обучение. — М., 1975.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Матюшкин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Проблемные ситуации в мышлении и в обучении. — М., 1972.</a:t>
            </a:r>
          </a:p>
          <a:p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Оконь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В. Основы проблемного обучения. — М., 1968.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dirty="0" smtClean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44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cinema_4d_ques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2463800"/>
            <a:ext cx="4394200" cy="4394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17143121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169224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283968" y="404664"/>
            <a:ext cx="4104456" cy="60692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Технология проблемного обучения направлена на формирование творческих качеств личности. Для этой технологии характерно, что знания и способы деятельности не преподносятся в готовом виде, не даются правила и инструкции – они задаются как предмет поиска. Смысл обучения заключается в стимулировании поисковой деятельности школьника или студента.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roblemnoe_obuchen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3802022" cy="39604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5700100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764704"/>
            <a:ext cx="3888432" cy="4248472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C:\Users\Марина\Documents\37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48680"/>
            <a:ext cx="3979807" cy="45407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87824" y="5229200"/>
            <a:ext cx="3168352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Джон </a:t>
            </a: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Дьюи</a:t>
            </a:r>
            <a:endParaRPr lang="ru-RU" sz="2400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1859 – 1952 гг. 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168876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272808" cy="70609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Технология проблемного обучения</a:t>
            </a:r>
            <a:endParaRPr lang="ru-RU" sz="32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457256" cy="3888432"/>
          </a:xfrm>
        </p:spPr>
        <p:txBody>
          <a:bodyPr>
            <a:normAutofit fontScale="92500"/>
          </a:bodyPr>
          <a:lstStyle/>
          <a:p>
            <a:pPr>
              <a:spcAft>
                <a:spcPts val="0"/>
              </a:spcAft>
              <a:buNone/>
            </a:pPr>
            <a:r>
              <a:rPr lang="ru-RU" sz="21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	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Технология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проблемного обучения – это тип развивающего обучения, в котором сочетаются систематическая самостоятельная поисковая деятельность учащихся с усвоением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ими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готовых выводов науки, а система методов построена с учетом целеполагания и принципа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проблемности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</a:p>
          <a:p>
            <a:pPr algn="r"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ru-RU" sz="2100" b="1" dirty="0" err="1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Махмутов</a:t>
            </a:r>
            <a:r>
              <a:rPr lang="ru-RU" sz="21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 М.И. </a:t>
            </a:r>
            <a:endParaRPr lang="ru-RU" sz="21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9325036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529264" cy="2592288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404664"/>
            <a:ext cx="7416824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algn="just"/>
            <a:r>
              <a:rPr lang="ru-RU" sz="22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технологии проблемного обучения</a:t>
            </a: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формирование 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развитие у учащихся опыта творческого усвоения знаний и усвоения школьниками способов творческой деятельности</a:t>
            </a: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Сущность проблемного обучения 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состоит в том, что преподаватель, систематически создавая проблемные ситуации и организуя деятельность учащихся по </a:t>
            </a: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решению, 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 оптимальное сочетание </a:t>
            </a: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самостоятельной 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поисковой </a:t>
            </a: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 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усвоением готовых выводов науки.</a:t>
            </a:r>
            <a:endParaRPr lang="ru-RU" sz="2200" dirty="0" smtClean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370094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16632"/>
            <a:ext cx="8496944" cy="6624735"/>
          </a:xfrm>
          <a:ln>
            <a:noFill/>
          </a:ln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060064" y="116632"/>
            <a:ext cx="4320480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Функции  проблемного обучения обучения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27584" y="1124744"/>
            <a:ext cx="3024336" cy="751520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Общие функции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071718" y="1094876"/>
            <a:ext cx="3478799" cy="751520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Специальные функции  </a:t>
            </a:r>
            <a:endParaRPr lang="ru-RU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1520" y="2204864"/>
            <a:ext cx="3816424" cy="4464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5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усвоение учащимися целостной системы знаний и способов деятельности, способствующей тому, чтобы учащиеся могли применять новые знания на практике;</a:t>
            </a:r>
          </a:p>
          <a:p>
            <a:endParaRPr lang="ru-RU" sz="15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5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развитие интеллектуальных способностей учеников, их познавательной самостоятельности;</a:t>
            </a:r>
          </a:p>
          <a:p>
            <a:endParaRPr lang="ru-RU" sz="15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5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формирование диалектико-материалистического мышления учеников, т.е. мышления, основанного на выявлении и сопоставлении фактов в их взаимосвязи;</a:t>
            </a:r>
          </a:p>
          <a:p>
            <a:endParaRPr lang="ru-RU" sz="15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5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создание условий для всестороннего развития личности.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499992" y="2204864"/>
            <a:ext cx="4176464" cy="4464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формирование </a:t>
            </a:r>
            <a:r>
              <a:rPr lang="ru-RU" sz="15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умений творческого усвоения знаний, применения системы логических приемов или отдельных способов творческой деятельности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формировании </a:t>
            </a:r>
            <a:r>
              <a:rPr lang="ru-RU" sz="15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умений творческого применения знаний, т.е. применение усвоенных знаний в новой ситуации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5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5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накопление опыта творческой деятельности, овладение исследовательскими методами, приобретение способности решать 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практические проблемы </a:t>
            </a:r>
            <a:r>
              <a:rPr lang="ru-RU" sz="15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задачи художественного отображения действительности;</a:t>
            </a:r>
          </a:p>
          <a:p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5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sz="1500" dirty="0" err="1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мотивов,создание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социальных, нравственных, познавательных потребностей</a:t>
            </a:r>
            <a:r>
              <a:rPr lang="en-US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5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потребностей учения.</a:t>
            </a:r>
            <a:endParaRPr lang="ru-RU" sz="15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2060064" y="1876263"/>
            <a:ext cx="249170" cy="3044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flipH="1">
            <a:off x="6710645" y="1846396"/>
            <a:ext cx="200944" cy="3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2699792" y="908720"/>
            <a:ext cx="360040" cy="1861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5796136" y="908720"/>
            <a:ext cx="288032" cy="1861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694581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Проблемная ситуация</a:t>
            </a:r>
            <a:endParaRPr lang="ru-RU" sz="32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7467600" cy="3384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Основным звеном проблемного обучения является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проблемная ситуация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это ситуация, условие которой или известно, или вполне доступно, требование и вопрос понятны и создают у человека состояние озадаченности и психологического дискомфорта, побуждают искать выход из положения неопределенности и дефицита информации.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576923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Типы проблемных ситуаций:</a:t>
            </a:r>
            <a:endParaRPr lang="ru-RU" sz="3200" b="1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283968" y="1340768"/>
            <a:ext cx="4032448" cy="5133184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ситуация нехватки знаний;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ситуация новых условий;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ситуация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противоречия между теоретической возможностью и практической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осуществимостью;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ситуация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противоречия между полученным практическим результатом и отсутствием знаний для того, чтобы объяснить, как и почему получен именно такой результат.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Tehnologija_problemnogo_obuchenija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412776"/>
            <a:ext cx="3394663" cy="32403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9704370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95936" y="548680"/>
            <a:ext cx="4464496" cy="5925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6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Проблемная ситуация в обучении имеет обучающую ценность только тогда, когда предлагаемое ученику проблемное задание соответствует его интеллектуальным возможностям, способствует пробуждению у обучаемых желания выйти из этой ситуации, разрешить возникшее противоречие.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konk-olim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692696"/>
            <a:ext cx="3311211" cy="3505227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656</TotalTime>
  <Words>684</Words>
  <Application>Microsoft Office PowerPoint</Application>
  <PresentationFormat>Экран (4:3)</PresentationFormat>
  <Paragraphs>99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Технология проблемного обучения</vt:lpstr>
      <vt:lpstr>     </vt:lpstr>
      <vt:lpstr>Слайд 3</vt:lpstr>
      <vt:lpstr>Технология проблемного обучения</vt:lpstr>
      <vt:lpstr>  </vt:lpstr>
      <vt:lpstr>Слайд 6</vt:lpstr>
      <vt:lpstr>Проблемная ситуация</vt:lpstr>
      <vt:lpstr>Типы проблемных ситуаций:</vt:lpstr>
      <vt:lpstr>Слайд 9</vt:lpstr>
      <vt:lpstr>приемы создания проблемных ситуаций:</vt:lpstr>
      <vt:lpstr>Слайд 11</vt:lpstr>
      <vt:lpstr>классификации методов    проблемного обучения </vt:lpstr>
      <vt:lpstr>Слайд 13</vt:lpstr>
      <vt:lpstr>Этапы технологии проблемного обучения:</vt:lpstr>
      <vt:lpstr>Преимущества технологии проблемного обучения:</vt:lpstr>
      <vt:lpstr>Недостатки технологии проблемного обучения: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проблемного обучения</dc:title>
  <dc:creator>Елена</dc:creator>
  <cp:lastModifiedBy>VD</cp:lastModifiedBy>
  <cp:revision>60</cp:revision>
  <dcterms:created xsi:type="dcterms:W3CDTF">2016-11-22T06:53:50Z</dcterms:created>
  <dcterms:modified xsi:type="dcterms:W3CDTF">2022-02-05T21:42:36Z</dcterms:modified>
</cp:coreProperties>
</file>